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3176" r:id="rId2"/>
    <p:sldId id="3623" r:id="rId3"/>
    <p:sldId id="3620" r:id="rId4"/>
    <p:sldId id="3615" r:id="rId5"/>
    <p:sldId id="3303" r:id="rId6"/>
    <p:sldId id="3614" r:id="rId7"/>
    <p:sldId id="3341" r:id="rId8"/>
    <p:sldId id="3617" r:id="rId9"/>
    <p:sldId id="3342" r:id="rId10"/>
    <p:sldId id="3625" r:id="rId11"/>
    <p:sldId id="3626" r:id="rId12"/>
    <p:sldId id="3448" r:id="rId13"/>
    <p:sldId id="3449" r:id="rId14"/>
    <p:sldId id="3564" r:id="rId15"/>
    <p:sldId id="3452" r:id="rId16"/>
    <p:sldId id="3453" r:id="rId17"/>
    <p:sldId id="3454" r:id="rId18"/>
    <p:sldId id="3616" r:id="rId19"/>
    <p:sldId id="3455" r:id="rId20"/>
    <p:sldId id="3456" r:id="rId21"/>
    <p:sldId id="3618" r:id="rId22"/>
    <p:sldId id="3606" r:id="rId23"/>
    <p:sldId id="3624" r:id="rId24"/>
    <p:sldId id="3607" r:id="rId25"/>
    <p:sldId id="3605" r:id="rId26"/>
    <p:sldId id="3611" r:id="rId27"/>
    <p:sldId id="3608" r:id="rId28"/>
    <p:sldId id="3609" r:id="rId29"/>
    <p:sldId id="3610" r:id="rId30"/>
    <p:sldId id="3552" r:id="rId31"/>
    <p:sldId id="3619" r:id="rId32"/>
    <p:sldId id="3457" r:id="rId33"/>
    <p:sldId id="3458" r:id="rId34"/>
    <p:sldId id="3460" r:id="rId35"/>
    <p:sldId id="3462" r:id="rId36"/>
    <p:sldId id="3463" r:id="rId37"/>
    <p:sldId id="3604" r:id="rId38"/>
    <p:sldId id="3562" r:id="rId39"/>
    <p:sldId id="3622" r:id="rId40"/>
    <p:sldId id="3621" r:id="rId41"/>
  </p:sldIdLst>
  <p:sldSz cx="12192000" cy="6858000"/>
  <p:notesSz cx="6858000" cy="9144000"/>
  <p:defaultTextStyle>
    <a:defPPr>
      <a:defRPr lang="en-US"/>
    </a:defPPr>
    <a:lvl1pPr marL="0" lvl="0"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1pPr>
    <a:lvl2pPr marL="457200" lvl="1"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vl6pPr marL="2286000" lvl="5"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6pPr>
    <a:lvl7pPr marL="2743200" lvl="6"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7pPr>
    <a:lvl8pPr marL="3200400" lvl="7"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8pPr>
    <a:lvl9pPr marL="3657600" lvl="8"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397"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79" autoAdjust="0"/>
    <p:restoredTop sz="94075" autoAdjust="0"/>
  </p:normalViewPr>
  <p:slideViewPr>
    <p:cSldViewPr snapToGrid="0" showGuides="1">
      <p:cViewPr varScale="1">
        <p:scale>
          <a:sx n="70" d="100"/>
          <a:sy n="70" d="100"/>
        </p:scale>
        <p:origin x="648" y="66"/>
      </p:cViewPr>
      <p:guideLst>
        <p:guide orient="horz" pos="397"/>
        <p:guide pos="3864"/>
      </p:guideLst>
    </p:cSldViewPr>
  </p:slideViewPr>
  <p:notesTextViewPr>
    <p:cViewPr>
      <p:scale>
        <a:sx n="1" d="1"/>
        <a:sy n="1" d="1"/>
      </p:scale>
      <p:origin x="0" y="0"/>
    </p:cViewPr>
  </p:notesTextViewPr>
  <p:sorterViewPr showFormatting="0">
    <p:cViewPr>
      <p:scale>
        <a:sx n="33" d="100"/>
        <a:sy n="33"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solidFill>
              <a:effectLst/>
              <a:uLnTx/>
              <a:uFillTx/>
              <a:latin typeface="+mn-lt"/>
              <a:ea typeface="+mn-ea"/>
              <a:cs typeface="+mn-cs"/>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marL="0" marR="0" lvl="0" indent="0" algn="r" defTabSz="457200" rtl="0" eaLnBrk="1" fontAlgn="auto" latinLnBrk="0" hangingPunct="1">
              <a:lnSpc>
                <a:spcPct val="100000"/>
              </a:lnSpc>
              <a:spcBef>
                <a:spcPts val="0"/>
              </a:spcBef>
              <a:spcAft>
                <a:spcPts val="0"/>
              </a:spcAft>
              <a:buClrTx/>
              <a:buSzTx/>
              <a:buFontTx/>
              <a:buNone/>
              <a:defRPr/>
            </a:pPr>
            <a:fld id="{FACD0A3C-D579-4B9B-8A6F-E59A0AC0334C}" type="datetimeFigureOut">
              <a:rPr kumimoji="0" lang="en-IN" sz="1200" b="0" i="0" u="none" strike="noStrike" kern="1200" cap="none" spc="0" normalizeH="0" baseline="0" noProof="0">
                <a:ln>
                  <a:noFill/>
                </a:ln>
                <a:solidFill>
                  <a:schemeClr val="tx1"/>
                </a:solidFill>
                <a:effectLst/>
                <a:uLnTx/>
                <a:uFillTx/>
                <a:latin typeface="+mn-lt"/>
                <a:ea typeface="+mn-ea"/>
                <a:cs typeface="+mn-cs"/>
              </a:rPr>
              <a:t>15-03-2025</a:t>
            </a:fld>
            <a:endParaRPr kumimoji="0" lang="en-IN" sz="1200" b="0" i="0" u="none" strike="noStrike" kern="1200" cap="none" spc="0" normalizeH="0" baseline="0" noProof="0">
              <a:ln>
                <a:noFill/>
              </a:ln>
              <a:solidFill>
                <a:schemeClr val="tx1"/>
              </a:solidFill>
              <a:effectLst/>
              <a:uLnTx/>
              <a:uFillTx/>
              <a:latin typeface="+mn-lt"/>
              <a:ea typeface="+mn-ea"/>
              <a:cs typeface="+mn-cs"/>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en-IN" sz="1200" b="0" i="0" u="none" strike="noStrike" kern="1200" cap="none" spc="0" normalizeH="0" baseline="0" noProof="0">
              <a:ln>
                <a:noFill/>
              </a:ln>
              <a:solidFill>
                <a:schemeClr val="tx1"/>
              </a:solidFill>
              <a:effectLst/>
              <a:uLnTx/>
              <a:uFillTx/>
              <a:latin typeface="+mn-lt"/>
              <a:ea typeface="+mn-ea"/>
              <a:cs typeface="+mn-cs"/>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Edit Master text styles</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Second level</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Third level</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Fourth level</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Fifth level</a:t>
            </a:r>
            <a:endParaRPr kumimoji="0" lang="en-IN" sz="1200" b="0" i="0" u="none" strike="noStrike" kern="1200" cap="none" spc="0" normalizeH="0" baseline="0" noProof="0">
              <a:ln>
                <a:noFill/>
              </a:ln>
              <a:solidFill>
                <a:schemeClr val="tx1"/>
              </a:solidFill>
              <a:effectLst/>
              <a:uLnTx/>
              <a:uFillTx/>
              <a:latin typeface="+mn-lt"/>
              <a:ea typeface="+mn-ea"/>
              <a:cs typeface="+mn-cs"/>
            </a:endParaRPr>
          </a:p>
        </p:txBody>
      </p:sp>
      <p:sp>
        <p:nvSpPr>
          <p:cNvPr id="6" name="Footer Placeholder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solidFill>
              <a:effectLst/>
              <a:uLnTx/>
              <a:uFillTx/>
              <a:latin typeface="+mn-lt"/>
              <a:ea typeface="+mn-ea"/>
              <a:cs typeface="+mn-cs"/>
            </a:endParaRPr>
          </a:p>
        </p:txBody>
      </p:sp>
      <p:sp>
        <p:nvSpPr>
          <p:cNvPr id="7" name="Slide Number Placeholder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p>
            <a:pPr lvl="0" algn="r" eaLnBrk="1" hangingPunct="1">
              <a:buNone/>
            </a:pPr>
            <a:fld id="{9A0DB2DC-4C9A-4742-B13C-FB6460FD3503}" type="slidenum">
              <a:rPr lang="en-IN" altLang="x-none" sz="1200" dirty="0">
                <a:latin typeface="Calibri" panose="020F0502020204030204" pitchFamily="34" charset="0"/>
              </a:rPr>
              <a:t>‹#›</a:t>
            </a:fld>
            <a:endParaRPr lang="en-IN" altLang="x-none" sz="1200" dirty="0">
              <a:latin typeface="Calibri" panose="020F0502020204030204" pitchFamily="34" charset="0"/>
            </a:endParaRPr>
          </a:p>
        </p:txBody>
      </p:sp>
    </p:spTree>
    <p:extLst>
      <p:ext uri="{BB962C8B-B14F-4D97-AF65-F5344CB8AC3E}">
        <p14:creationId xmlns:p14="http://schemas.microsoft.com/office/powerpoint/2010/main" val="3398272665"/>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a:solidFill>
              <a:srgbClr val="000000">
                <a:alpha val="100000"/>
              </a:srgbClr>
            </a:solidFill>
            <a:miter lim="800000"/>
          </a:ln>
        </p:spPr>
      </p:sp>
      <p:sp>
        <p:nvSpPr>
          <p:cNvPr id="57347" name="Notes Placeholder 2"/>
          <p:cNvSpPr>
            <a:spLocks noGrp="1"/>
          </p:cNvSpPr>
          <p:nvPr>
            <p:ph type="body" idx="1"/>
          </p:nvPr>
        </p:nvSpPr>
        <p:spPr>
          <a:noFill/>
          <a:ln>
            <a:noFill/>
          </a:ln>
        </p:spPr>
        <p:txBody>
          <a:bodyPr wrap="square" lIns="91440" tIns="45720" rIns="91440" bIns="45720" anchor="t" anchorCtr="0"/>
          <a:lstStyle/>
          <a:p>
            <a:pPr lvl="0"/>
            <a:endParaRPr lang="en-IN" altLang="en-US" dirty="0"/>
          </a:p>
        </p:txBody>
      </p:sp>
      <p:sp>
        <p:nvSpPr>
          <p:cNvPr id="4" name="Slide Number Placeholder 3"/>
          <p:cNvSpPr txBox="1">
            <a:spLocks noGrp="1"/>
          </p:cNvSpPr>
          <p:nvPr>
            <p:ph type="sldNum" sz="quarter"/>
          </p:nvPr>
        </p:nvSpPr>
        <p:spPr>
          <a:noFill/>
        </p:spPr>
        <p:txBody>
          <a:bodyPr lIns="91440" tIns="45720" rIns="91440" bIns="45720" rtlCol="0" anchor="b"/>
          <a:lstStyle/>
          <a:p>
            <a:pPr lvl="0" algn="r" eaLnBrk="1" hangingPunct="1">
              <a:buNone/>
            </a:pPr>
            <a:fld id="{9A0DB2DC-4C9A-4742-B13C-FB6460FD3503}" type="slidenum">
              <a:rPr lang="en-IN" altLang="x-none" sz="1200" dirty="0">
                <a:latin typeface="Calibri" panose="020F0502020204030204" pitchFamily="34" charset="0"/>
              </a:rPr>
              <a:t>1</a:t>
            </a:fld>
            <a:endParaRPr lang="en-IN" altLang="x-none" sz="1200" dirty="0">
              <a:latin typeface="Calibri" panose="020F0502020204030204" pitchFamily="34" charset="0"/>
            </a:endParaRPr>
          </a:p>
        </p:txBody>
      </p:sp>
    </p:spTree>
    <p:extLst>
      <p:ext uri="{BB962C8B-B14F-4D97-AF65-F5344CB8AC3E}">
        <p14:creationId xmlns:p14="http://schemas.microsoft.com/office/powerpoint/2010/main" val="3643861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a:solidFill>
              <a:srgbClr val="000000">
                <a:alpha val="100000"/>
              </a:srgbClr>
            </a:solidFill>
            <a:miter lim="800000"/>
          </a:ln>
        </p:spPr>
      </p:sp>
      <p:sp>
        <p:nvSpPr>
          <p:cNvPr id="57347" name="Notes Placeholder 2"/>
          <p:cNvSpPr>
            <a:spLocks noGrp="1"/>
          </p:cNvSpPr>
          <p:nvPr>
            <p:ph type="body" idx="1"/>
          </p:nvPr>
        </p:nvSpPr>
        <p:spPr>
          <a:noFill/>
          <a:ln>
            <a:noFill/>
          </a:ln>
        </p:spPr>
        <p:txBody>
          <a:bodyPr wrap="square" lIns="91440" tIns="45720" rIns="91440" bIns="45720" anchor="t" anchorCtr="0"/>
          <a:lstStyle/>
          <a:p>
            <a:pPr lvl="0"/>
            <a:endParaRPr lang="en-IN" altLang="en-US" dirty="0"/>
          </a:p>
        </p:txBody>
      </p:sp>
      <p:sp>
        <p:nvSpPr>
          <p:cNvPr id="4" name="Slide Number Placeholder 3"/>
          <p:cNvSpPr txBox="1">
            <a:spLocks noGrp="1"/>
          </p:cNvSpPr>
          <p:nvPr>
            <p:ph type="sldNum" sz="quarter"/>
          </p:nvPr>
        </p:nvSpPr>
        <p:spPr>
          <a:noFill/>
        </p:spPr>
        <p:txBody>
          <a:bodyPr lIns="91440" tIns="45720" rIns="91440" bIns="45720" rtlCol="0" anchor="b"/>
          <a:lstStyle/>
          <a:p>
            <a:pPr lvl="0" algn="r" eaLnBrk="1" hangingPunct="1">
              <a:buNone/>
            </a:pPr>
            <a:fld id="{9A0DB2DC-4C9A-4742-B13C-FB6460FD3503}" type="slidenum">
              <a:rPr lang="en-IN" altLang="x-none" sz="1200" dirty="0">
                <a:latin typeface="Calibri" panose="020F0502020204030204" pitchFamily="34" charset="0"/>
              </a:rPr>
              <a:t>3</a:t>
            </a:fld>
            <a:endParaRPr lang="en-IN" altLang="x-none" sz="1200" dirty="0">
              <a:latin typeface="Calibri" panose="020F0502020204030204" pitchFamily="34" charset="0"/>
            </a:endParaRPr>
          </a:p>
        </p:txBody>
      </p:sp>
    </p:spTree>
    <p:extLst>
      <p:ext uri="{BB962C8B-B14F-4D97-AF65-F5344CB8AC3E}">
        <p14:creationId xmlns:p14="http://schemas.microsoft.com/office/powerpoint/2010/main" val="3603618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a:solidFill>
              <a:srgbClr val="000000">
                <a:alpha val="100000"/>
              </a:srgbClr>
            </a:solidFill>
            <a:miter lim="800000"/>
          </a:ln>
        </p:spPr>
      </p:sp>
      <p:sp>
        <p:nvSpPr>
          <p:cNvPr id="57347" name="Notes Placeholder 2"/>
          <p:cNvSpPr>
            <a:spLocks noGrp="1"/>
          </p:cNvSpPr>
          <p:nvPr>
            <p:ph type="body" idx="1"/>
          </p:nvPr>
        </p:nvSpPr>
        <p:spPr>
          <a:noFill/>
          <a:ln>
            <a:noFill/>
          </a:ln>
        </p:spPr>
        <p:txBody>
          <a:bodyPr wrap="square" lIns="91440" tIns="45720" rIns="91440" bIns="45720" anchor="t" anchorCtr="0"/>
          <a:lstStyle/>
          <a:p>
            <a:pPr lvl="0"/>
            <a:endParaRPr lang="en-IN" altLang="en-US" dirty="0"/>
          </a:p>
        </p:txBody>
      </p:sp>
      <p:sp>
        <p:nvSpPr>
          <p:cNvPr id="4" name="Slide Number Placeholder 3"/>
          <p:cNvSpPr txBox="1">
            <a:spLocks noGrp="1"/>
          </p:cNvSpPr>
          <p:nvPr>
            <p:ph type="sldNum" sz="quarter"/>
          </p:nvPr>
        </p:nvSpPr>
        <p:spPr>
          <a:noFill/>
        </p:spPr>
        <p:txBody>
          <a:bodyPr lIns="91440" tIns="45720" rIns="91440" bIns="45720" rtlCol="0" anchor="b"/>
          <a:lstStyle/>
          <a:p>
            <a:pPr lvl="0" algn="r" eaLnBrk="1" hangingPunct="1">
              <a:buNone/>
            </a:pPr>
            <a:fld id="{9A0DB2DC-4C9A-4742-B13C-FB6460FD3503}" type="slidenum">
              <a:rPr lang="en-IN" altLang="x-none" sz="1200" dirty="0">
                <a:latin typeface="Calibri" panose="020F0502020204030204" pitchFamily="34" charset="0"/>
              </a:rPr>
              <a:t>40</a:t>
            </a:fld>
            <a:endParaRPr lang="en-IN" altLang="x-none" sz="1200" dirty="0">
              <a:latin typeface="Calibri" panose="020F0502020204030204" pitchFamily="34" charset="0"/>
            </a:endParaRPr>
          </a:p>
        </p:txBody>
      </p:sp>
    </p:spTree>
    <p:extLst>
      <p:ext uri="{BB962C8B-B14F-4D97-AF65-F5344CB8AC3E}">
        <p14:creationId xmlns:p14="http://schemas.microsoft.com/office/powerpoint/2010/main" val="36560078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slideMaster" Target="../slideMasters/slideMaster1.xml"/><Relationship Id="rId4" Type="http://schemas.openxmlformats.org/officeDocument/2006/relationships/tags" Target="../tags/tag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rotWithShape="0">
          <a:blip r:embed="rId2"/>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useBgFill="1">
        <p:nvSpPr>
          <p:cNvPr id="11" name="Rounded Rectangle 10"/>
          <p:cNvSpPr/>
          <p:nvPr/>
        </p:nvSpPr>
        <p:spPr>
          <a:xfrm>
            <a:off x="87313" y="69850"/>
            <a:ext cx="1201737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Rectangle 11"/>
          <p:cNvSpPr/>
          <p:nvPr/>
        </p:nvSpPr>
        <p:spPr>
          <a:xfrm>
            <a:off x="84138" y="1449388"/>
            <a:ext cx="12028488"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Rectangle 12"/>
          <p:cNvSpPr/>
          <p:nvPr/>
        </p:nvSpPr>
        <p:spPr>
          <a:xfrm>
            <a:off x="84138" y="1397000"/>
            <a:ext cx="12028488"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Rectangle 14"/>
          <p:cNvSpPr/>
          <p:nvPr/>
        </p:nvSpPr>
        <p:spPr>
          <a:xfrm>
            <a:off x="84138" y="2976563"/>
            <a:ext cx="12028488"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Subtitle 8"/>
          <p:cNvSpPr>
            <a:spLocks noGrp="1"/>
          </p:cNvSpPr>
          <p:nvPr>
            <p:ph type="subTitle" idx="1"/>
          </p:nvPr>
        </p:nvSpPr>
        <p:spPr>
          <a:xfrm>
            <a:off x="1727200" y="3200400"/>
            <a:ext cx="85344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609600" y="1505931"/>
            <a:ext cx="10972800" cy="1470025"/>
          </a:xfrm>
        </p:spPr>
        <p:txBody>
          <a:bodyPr anchor="ctr"/>
          <a:lstStyle>
            <a:lvl1pPr algn="ctr">
              <a:defRPr lang="en-US" dirty="0">
                <a:solidFill>
                  <a:srgbClr val="FFFFFF"/>
                </a:solidFill>
              </a:defRPr>
            </a:lvl1pPr>
          </a:lstStyle>
          <a:p>
            <a:r>
              <a:rPr lang="en-US"/>
              <a:t>Click to edit Master title style</a:t>
            </a:r>
          </a:p>
        </p:txBody>
      </p:sp>
      <p:sp>
        <p:nvSpPr>
          <p:cNvPr id="16" name="Date Placeholder 27"/>
          <p:cNvSpPr>
            <a:spLocks noGrp="1"/>
          </p:cNvSpPr>
          <p:nvPr>
            <p:ph type="dt" sz="half" idx="2"/>
          </p:nvPr>
        </p:nvSpPr>
        <p:spPr>
          <a:xfrm>
            <a:off x="8229600" y="6191250"/>
            <a:ext cx="3302000" cy="476250"/>
          </a:xfrm>
          <a:prstGeom prst="rect">
            <a:avLst/>
          </a:prstGeom>
        </p:spPr>
        <p:txBody>
          <a:bodyPr anchor="ctr" anchorCtr="0"/>
          <a:lstStyle>
            <a:lvl1pPr>
              <a:defRPr/>
            </a:lvl1pPr>
          </a:lstStyle>
          <a:p>
            <a:pPr marL="0" marR="0" lvl="0" indent="0" algn="r" defTabSz="457200" rtl="0" eaLnBrk="1" fontAlgn="auto" latinLnBrk="0" hangingPunct="1">
              <a:lnSpc>
                <a:spcPct val="100000"/>
              </a:lnSpc>
              <a:spcBef>
                <a:spcPts val="0"/>
              </a:spcBef>
              <a:spcAft>
                <a:spcPts val="0"/>
              </a:spcAft>
              <a:buClrTx/>
              <a:buSzTx/>
              <a:buFontTx/>
              <a:buNone/>
              <a:defRPr/>
            </a:pPr>
            <a:fld id="{43779FD8-D061-4038-9A72-3A5565CC75A9}" type="datetimeFigureOut">
              <a:rPr kumimoji="0" lang="en-US" sz="1400" b="0" i="0" u="none" strike="noStrike" kern="1200" cap="none" spc="0" normalizeH="0" baseline="0" noProof="0">
                <a:ln>
                  <a:noFill/>
                </a:ln>
                <a:solidFill>
                  <a:schemeClr val="tx2"/>
                </a:solidFill>
                <a:effectLst/>
                <a:uLnTx/>
                <a:uFillTx/>
                <a:latin typeface="+mn-lt"/>
                <a:ea typeface="+mn-ea"/>
                <a:cs typeface="+mn-cs"/>
              </a:rPr>
              <a:t>3/15/2025</a:t>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17" name="Footer Placeholder 16"/>
          <p:cNvSpPr>
            <a:spLocks noGrp="1"/>
          </p:cNvSpPr>
          <p:nvPr>
            <p:ph type="ftr" sz="quarter" idx="3"/>
          </p:nvPr>
        </p:nvSpPr>
        <p:spPr>
          <a:xfrm>
            <a:off x="1219200" y="6172200"/>
            <a:ext cx="5283200" cy="457200"/>
          </a:xfrm>
          <a:prstGeom prst="rect">
            <a:avLst/>
          </a:prstGeom>
        </p:spPr>
        <p:txBody>
          <a:bodyPr anchor="ctr" anchorCtr="0"/>
          <a:lstStyle>
            <a:lvl1pPr>
              <a:defRPr/>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18" name="Slide Number Placeholder 28"/>
          <p:cNvSpPr>
            <a:spLocks noGrp="1"/>
          </p:cNvSpPr>
          <p:nvPr>
            <p:ph type="sldNum" sz="quarter" idx="4"/>
          </p:nvPr>
        </p:nvSpPr>
        <p:spPr>
          <a:xfrm>
            <a:off x="195263" y="6210300"/>
            <a:ext cx="609600" cy="457200"/>
          </a:xfrm>
          <a:prstGeom prst="ellipse">
            <a:avLst/>
          </a:prstGeom>
          <a:solidFill>
            <a:schemeClr val="accent1"/>
          </a:solidFill>
        </p:spPr>
        <p:txBody>
          <a:bodyPr wrap="none" lIns="0" tIns="0" rIns="0" bIns="0" anchor="ctr" anchorCtr="1">
            <a:noAutofit/>
          </a:bodyPr>
          <a:lstStyle/>
          <a:p>
            <a:pPr algn="ctr">
              <a:buNone/>
            </a:pPr>
            <a:fld id="{9A0DB2DC-4C9A-4742-B13C-FB6460FD3503}" type="slidenum">
              <a:rPr lang="en-US" dirty="0">
                <a:latin typeface="Franklin Gothic Book" panose="020B0503020102020204" pitchFamily="34" charset="0"/>
              </a:rPr>
              <a:t>‹#›</a:t>
            </a:fld>
            <a:endParaRPr lang="en-US" dirty="0">
              <a:latin typeface="Franklin Gothic Book" panose="020B0503020102020204" pitchFamily="34"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566F6CA-BD26-4CD2-ACDA-F0E4CA4EA26E}" type="datetimeFigureOut">
              <a:rPr kumimoji="0" lang="en-US" sz="1400" b="0" i="0" u="none" strike="noStrike" kern="1200" cap="none" spc="0" normalizeH="0" baseline="0" noProof="0">
                <a:ln>
                  <a:noFill/>
                </a:ln>
                <a:solidFill>
                  <a:schemeClr val="tx2"/>
                </a:solidFill>
                <a:effectLst/>
                <a:uLnTx/>
                <a:uFillTx/>
                <a:latin typeface="+mn-lt"/>
                <a:ea typeface="+mn-ea"/>
                <a:cs typeface="+mn-cs"/>
              </a:rPr>
              <a:t>3/15/2025</a:t>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dirty="0"/>
              <a:t>‹#›</a:t>
            </a:fld>
            <a:endParaRPr lang="en-US" dirty="0">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2"/>
            <a:ext cx="268224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19200" y="274640"/>
            <a:ext cx="7416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566F6CA-BD26-4CD2-ACDA-F0E4CA4EA26E}" type="datetimeFigureOut">
              <a:rPr kumimoji="0" lang="en-US" sz="1400" b="0" i="0" u="none" strike="noStrike" kern="1200" cap="none" spc="0" normalizeH="0" baseline="0" noProof="0">
                <a:ln>
                  <a:noFill/>
                </a:ln>
                <a:solidFill>
                  <a:schemeClr val="tx2"/>
                </a:solidFill>
                <a:effectLst/>
                <a:uLnTx/>
                <a:uFillTx/>
                <a:latin typeface="+mn-lt"/>
                <a:ea typeface="+mn-ea"/>
                <a:cs typeface="+mn-cs"/>
              </a:rPr>
              <a:t>3/15/2025</a:t>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dirty="0"/>
              <a:t>‹#›</a:t>
            </a:fld>
            <a:endParaRPr lang="en-US" dirty="0">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p:txBody>
          <a:bodyPr/>
          <a:lstStyle>
            <a:lvl1pPr algn="ctr">
              <a:defRPr sz="3200">
                <a:solidFill>
                  <a:srgbClr val="333333"/>
                </a:solidFill>
              </a:defRPr>
            </a:lvl1pPr>
          </a:lstStyle>
          <a:p>
            <a:r>
              <a:rPr lang="en-US"/>
              <a:t>Click to add title</a:t>
            </a:r>
          </a:p>
        </p:txBody>
      </p:sp>
      <p:sp>
        <p:nvSpPr>
          <p:cNvPr id="3" name="日期占位符 2"/>
          <p:cNvSpPr>
            <a:spLocks noGrp="1"/>
          </p:cNvSpPr>
          <p:nvPr>
            <p:ph type="dt" sz="half" idx="10"/>
            <p:custDataLst>
              <p:tags r:id="rId2"/>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p>
        </p:txBody>
      </p:sp>
      <p:sp>
        <p:nvSpPr>
          <p:cNvPr id="4" name="页脚占位符 3"/>
          <p:cNvSpPr>
            <a:spLocks noGrp="1"/>
          </p:cNvSpPr>
          <p:nvPr>
            <p:ph type="ftr" sz="quarter" idx="11"/>
            <p:custDataLst>
              <p:tags r:id="rId3"/>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4"/>
            </p:custDataLst>
          </p:nvPr>
        </p:nvSpPr>
        <p:spPr/>
        <p:txBody>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1219200" y="1447800"/>
            <a:ext cx="10363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566F6CA-BD26-4CD2-ACDA-F0E4CA4EA26E}" type="datetimeFigureOut">
              <a:rPr kumimoji="0" lang="en-US" sz="1400" b="0" i="0" u="none" strike="noStrike" kern="1200" cap="none" spc="0" normalizeH="0" baseline="0" noProof="0">
                <a:ln>
                  <a:noFill/>
                </a:ln>
                <a:solidFill>
                  <a:schemeClr val="tx2"/>
                </a:solidFill>
                <a:effectLst/>
                <a:uLnTx/>
                <a:uFillTx/>
                <a:latin typeface="+mn-lt"/>
                <a:ea typeface="+mn-ea"/>
                <a:cs typeface="+mn-cs"/>
              </a:rPr>
              <a:t>3/15/2025</a:t>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lstStyle/>
          <a:p>
            <a:pPr lvl="0" eaLnBrk="1" hangingPunct="1">
              <a:buNone/>
            </a:pPr>
            <a:fld id="{9A0DB2DC-4C9A-4742-B13C-FB6460FD3503}" type="slidenum">
              <a:rPr lang="en-US" dirty="0"/>
              <a:t>‹#›</a:t>
            </a:fld>
            <a:endParaRPr lang="en-US" dirty="0">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rotWithShape="0">
          <a:blip r:embed="rId2"/>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useBgFill="1">
        <p:nvSpPr>
          <p:cNvPr id="11" name="Rounded Rectangle 10"/>
          <p:cNvSpPr/>
          <p:nvPr/>
        </p:nvSpPr>
        <p:spPr>
          <a:xfrm>
            <a:off x="87084" y="69755"/>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Rectangle 11"/>
          <p:cNvSpPr/>
          <p:nvPr/>
        </p:nvSpPr>
        <p:spPr>
          <a:xfrm flipV="1">
            <a:off x="92075" y="2376488"/>
            <a:ext cx="12018963"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Rectangle 12"/>
          <p:cNvSpPr/>
          <p:nvPr/>
        </p:nvSpPr>
        <p:spPr>
          <a:xfrm>
            <a:off x="92075" y="2341563"/>
            <a:ext cx="12018963" cy="46038"/>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Rectangle 14"/>
          <p:cNvSpPr/>
          <p:nvPr/>
        </p:nvSpPr>
        <p:spPr>
          <a:xfrm>
            <a:off x="90488" y="2468563"/>
            <a:ext cx="12020550" cy="46038"/>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Title 1"/>
          <p:cNvSpPr>
            <a:spLocks noGrp="1"/>
          </p:cNvSpPr>
          <p:nvPr>
            <p:ph type="title"/>
          </p:nvPr>
        </p:nvSpPr>
        <p:spPr>
          <a:xfrm>
            <a:off x="963084" y="952501"/>
            <a:ext cx="103632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963084" y="2547938"/>
            <a:ext cx="103632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16" name="Date Placeholder 3"/>
          <p:cNvSpPr>
            <a:spLocks noGrp="1"/>
          </p:cNvSpPr>
          <p:nvPr>
            <p:ph type="dt" sz="half" idx="2"/>
          </p:nvPr>
        </p:nvSpPr>
        <p:spPr>
          <a:xfrm>
            <a:off x="8229600" y="6191250"/>
            <a:ext cx="3302000" cy="476250"/>
          </a:xfrm>
          <a:prstGeom prst="rect">
            <a:avLst/>
          </a:prstGeom>
        </p:spPr>
        <p:txBody>
          <a:bodyPr anchor="ctr" anchorCtr="0"/>
          <a:lstStyle>
            <a:lvl1pPr>
              <a:defRPr/>
            </a:lvl1pPr>
          </a:lstStyle>
          <a:p>
            <a:pPr marL="0" marR="0" lvl="0" indent="0" algn="r" defTabSz="457200" rtl="0" eaLnBrk="1" fontAlgn="auto" latinLnBrk="0" hangingPunct="1">
              <a:lnSpc>
                <a:spcPct val="100000"/>
              </a:lnSpc>
              <a:spcBef>
                <a:spcPts val="0"/>
              </a:spcBef>
              <a:spcAft>
                <a:spcPts val="0"/>
              </a:spcAft>
              <a:buClrTx/>
              <a:buSzTx/>
              <a:buFontTx/>
              <a:buNone/>
              <a:defRPr/>
            </a:pPr>
            <a:fld id="{9E22C788-96BA-47E8-8380-28D141626B28}" type="datetimeFigureOut">
              <a:rPr kumimoji="0" lang="en-US" sz="1400" b="0" i="0" u="none" strike="noStrike" kern="1200" cap="none" spc="0" normalizeH="0" baseline="0" noProof="0">
                <a:ln>
                  <a:noFill/>
                </a:ln>
                <a:solidFill>
                  <a:schemeClr val="tx2"/>
                </a:solidFill>
                <a:effectLst/>
                <a:uLnTx/>
                <a:uFillTx/>
                <a:latin typeface="+mn-lt"/>
                <a:ea typeface="+mn-ea"/>
                <a:cs typeface="+mn-cs"/>
              </a:rPr>
              <a:t>3/15/2025</a:t>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17" name="Footer Placeholder 4"/>
          <p:cNvSpPr>
            <a:spLocks noGrp="1"/>
          </p:cNvSpPr>
          <p:nvPr>
            <p:ph type="ftr" sz="quarter" idx="3"/>
          </p:nvPr>
        </p:nvSpPr>
        <p:spPr>
          <a:xfrm>
            <a:off x="1066800" y="6172200"/>
            <a:ext cx="5334000" cy="457200"/>
          </a:xfrm>
          <a:prstGeom prst="rect">
            <a:avLst/>
          </a:prstGeom>
        </p:spPr>
        <p:txBody>
          <a:bodyPr anchor="ctr" anchorCtr="0"/>
          <a:lstStyle>
            <a:lvl1pPr>
              <a:defRPr/>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18" name="Slide Number Placeholder 5"/>
          <p:cNvSpPr>
            <a:spLocks noGrp="1"/>
          </p:cNvSpPr>
          <p:nvPr>
            <p:ph type="sldNum" sz="quarter" idx="4"/>
          </p:nvPr>
        </p:nvSpPr>
        <p:spPr>
          <a:xfrm>
            <a:off x="195263" y="6208713"/>
            <a:ext cx="609600" cy="457200"/>
          </a:xfrm>
          <a:prstGeom prst="ellipse">
            <a:avLst/>
          </a:prstGeom>
          <a:solidFill>
            <a:schemeClr val="accent1"/>
          </a:solidFill>
        </p:spPr>
        <p:txBody>
          <a:bodyPr wrap="none" lIns="0" tIns="0" rIns="0" bIns="0" anchor="ctr" anchorCtr="1">
            <a:noAutofit/>
          </a:bodyPr>
          <a:lstStyle/>
          <a:p>
            <a:pPr algn="ctr">
              <a:buNone/>
            </a:pPr>
            <a:fld id="{9A0DB2DC-4C9A-4742-B13C-FB6460FD3503}" type="slidenum">
              <a:rPr lang="en-US" dirty="0">
                <a:latin typeface="Franklin Gothic Book" panose="020B0503020102020204" pitchFamily="34" charset="0"/>
              </a:rPr>
              <a:t>‹#›</a:t>
            </a:fld>
            <a:endParaRPr lang="en-US" dirty="0">
              <a:latin typeface="Franklin Gothic Book" panose="020B0503020102020204" pitchFamily="34"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1219200" y="1447800"/>
            <a:ext cx="499872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6578600" y="1447800"/>
            <a:ext cx="499872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566F6CA-BD26-4CD2-ACDA-F0E4CA4EA26E}" type="datetimeFigureOut">
              <a:rPr kumimoji="0" lang="en-US" sz="1400" b="0" i="0" u="none" strike="noStrike" kern="1200" cap="none" spc="0" normalizeH="0" baseline="0" noProof="0">
                <a:ln>
                  <a:noFill/>
                </a:ln>
                <a:solidFill>
                  <a:schemeClr val="tx2"/>
                </a:solidFill>
                <a:effectLst/>
                <a:uLnTx/>
                <a:uFillTx/>
                <a:latin typeface="+mn-lt"/>
                <a:ea typeface="+mn-ea"/>
                <a:cs typeface="+mn-cs"/>
              </a:rPr>
              <a:t>3/15/2025</a:t>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lstStyle/>
          <a:p>
            <a:pPr lvl="0" eaLnBrk="1" hangingPunct="1">
              <a:buNone/>
            </a:pPr>
            <a:fld id="{9A0DB2DC-4C9A-4742-B13C-FB6460FD3503}" type="slidenum">
              <a:rPr lang="en-US" dirty="0"/>
              <a:t>‹#›</a:t>
            </a:fld>
            <a:endParaRPr lang="en-US" dirty="0">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273050"/>
            <a:ext cx="103632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219200" y="1447800"/>
            <a:ext cx="49784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6604000" y="1447800"/>
            <a:ext cx="49784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1219200" y="2247900"/>
            <a:ext cx="49784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6604000" y="2247900"/>
            <a:ext cx="49784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566F6CA-BD26-4CD2-ACDA-F0E4CA4EA26E}" type="datetimeFigureOut">
              <a:rPr kumimoji="0" lang="en-US" sz="1400" b="0" i="0" u="none" strike="noStrike" kern="1200" cap="none" spc="0" normalizeH="0" baseline="0" noProof="0">
                <a:ln>
                  <a:noFill/>
                </a:ln>
                <a:solidFill>
                  <a:schemeClr val="tx2"/>
                </a:solidFill>
                <a:effectLst/>
                <a:uLnTx/>
                <a:uFillTx/>
                <a:latin typeface="+mn-lt"/>
                <a:ea typeface="+mn-ea"/>
                <a:cs typeface="+mn-cs"/>
              </a:rPr>
              <a:t>3/15/2025</a:t>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lstStyle/>
          <a:p>
            <a:pPr lvl="0" eaLnBrk="1" hangingPunct="1">
              <a:buNone/>
            </a:pPr>
            <a:fld id="{9A0DB2DC-4C9A-4742-B13C-FB6460FD3503}" type="slidenum">
              <a:rPr lang="en-US" dirty="0"/>
              <a:t>‹#›</a:t>
            </a:fld>
            <a:endParaRPr lang="en-US" dirty="0">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566F6CA-BD26-4CD2-ACDA-F0E4CA4EA26E}" type="datetimeFigureOut">
              <a:rPr kumimoji="0" lang="en-US" sz="1400" b="0" i="0" u="none" strike="noStrike" kern="1200" cap="none" spc="0" normalizeH="0" baseline="0" noProof="0">
                <a:ln>
                  <a:noFill/>
                </a:ln>
                <a:solidFill>
                  <a:schemeClr val="tx2"/>
                </a:solidFill>
                <a:effectLst/>
                <a:uLnTx/>
                <a:uFillTx/>
                <a:latin typeface="+mn-lt"/>
                <a:ea typeface="+mn-ea"/>
                <a:cs typeface="+mn-cs"/>
              </a:rPr>
              <a:t>3/15/2025</a:t>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lstStyle/>
          <a:p>
            <a:pPr lvl="0" eaLnBrk="1" hangingPunct="1">
              <a:buNone/>
            </a:pPr>
            <a:fld id="{9A0DB2DC-4C9A-4742-B13C-FB6460FD3503}" type="slidenum">
              <a:rPr lang="en-US" dirty="0"/>
              <a:t>‹#›</a:t>
            </a:fld>
            <a:endParaRPr lang="en-US" dirty="0">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566F6CA-BD26-4CD2-ACDA-F0E4CA4EA26E}" type="datetimeFigureOut">
              <a:rPr kumimoji="0" lang="en-US" sz="1400" b="0" i="0" u="none" strike="noStrike" kern="1200" cap="none" spc="0" normalizeH="0" baseline="0" noProof="0">
                <a:ln>
                  <a:noFill/>
                </a:ln>
                <a:solidFill>
                  <a:schemeClr val="tx2"/>
                </a:solidFill>
                <a:effectLst/>
                <a:uLnTx/>
                <a:uFillTx/>
                <a:latin typeface="+mn-lt"/>
                <a:ea typeface="+mn-ea"/>
                <a:cs typeface="+mn-cs"/>
              </a:rPr>
              <a:t>3/15/2025</a:t>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lstStyle/>
          <a:p>
            <a:pPr lvl="0" eaLnBrk="1" hangingPunct="1">
              <a:buNone/>
            </a:pPr>
            <a:fld id="{9A0DB2DC-4C9A-4742-B13C-FB6460FD3503}" type="slidenum">
              <a:rPr lang="en-US" dirty="0"/>
              <a:t>‹#›</a:t>
            </a:fld>
            <a:endParaRPr lang="en-US" dirty="0">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useBgFill="1">
        <p:nvSpPr>
          <p:cNvPr id="4" name="Rounded Rectangle 10"/>
          <p:cNvSpPr/>
          <p:nvPr/>
        </p:nvSpPr>
        <p:spPr>
          <a:xfrm>
            <a:off x="85725" y="69850"/>
            <a:ext cx="1201737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Title 1"/>
          <p:cNvSpPr>
            <a:spLocks noGrp="1"/>
          </p:cNvSpPr>
          <p:nvPr>
            <p:ph type="title"/>
          </p:nvPr>
        </p:nvSpPr>
        <p:spPr>
          <a:xfrm>
            <a:off x="1219200" y="273050"/>
            <a:ext cx="103632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1219200" y="1600200"/>
            <a:ext cx="2540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3962400" y="1600200"/>
            <a:ext cx="7620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Date Placeholder 4"/>
          <p:cNvSpPr>
            <a:spLocks noGrp="1"/>
          </p:cNvSpPr>
          <p:nvPr>
            <p:ph type="dt" sz="half" idx="12"/>
          </p:nvPr>
        </p:nvSpPr>
        <p:spPr>
          <a:xfrm>
            <a:off x="8229600" y="6191250"/>
            <a:ext cx="3302000" cy="476250"/>
          </a:xfrm>
          <a:prstGeom prst="rect">
            <a:avLst/>
          </a:prstGeom>
        </p:spPr>
        <p:txBody>
          <a:bodyPr anchor="ctr" anchorCtr="0"/>
          <a:lstStyle>
            <a:lvl1pPr>
              <a:defRPr/>
            </a:lvl1pPr>
          </a:lstStyle>
          <a:p>
            <a:pPr marL="0" marR="0" lvl="0" indent="0" algn="r" defTabSz="457200" rtl="0" eaLnBrk="1" fontAlgn="auto" latinLnBrk="0" hangingPunct="1">
              <a:lnSpc>
                <a:spcPct val="100000"/>
              </a:lnSpc>
              <a:spcBef>
                <a:spcPts val="0"/>
              </a:spcBef>
              <a:spcAft>
                <a:spcPts val="0"/>
              </a:spcAft>
              <a:buClrTx/>
              <a:buSzTx/>
              <a:buFontTx/>
              <a:buNone/>
              <a:defRPr/>
            </a:pPr>
            <a:fld id="{C3A4D26D-C9CA-44AC-B930-08361E6336FB}" type="datetimeFigureOut">
              <a:rPr kumimoji="0" lang="en-US" sz="1400" b="0" i="0" u="none" strike="noStrike" kern="1200" cap="none" spc="0" normalizeH="0" baseline="0" noProof="0">
                <a:ln>
                  <a:noFill/>
                </a:ln>
                <a:solidFill>
                  <a:schemeClr val="tx2"/>
                </a:solidFill>
                <a:effectLst/>
                <a:uLnTx/>
                <a:uFillTx/>
                <a:latin typeface="+mn-lt"/>
                <a:ea typeface="+mn-ea"/>
                <a:cs typeface="+mn-cs"/>
              </a:rPr>
              <a:t>3/15/2025</a:t>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13" name="Footer Placeholder 5"/>
          <p:cNvSpPr>
            <a:spLocks noGrp="1"/>
          </p:cNvSpPr>
          <p:nvPr>
            <p:ph type="ftr" sz="quarter" idx="3"/>
          </p:nvPr>
        </p:nvSpPr>
        <p:spPr>
          <a:xfrm>
            <a:off x="1219200" y="6172200"/>
            <a:ext cx="5283200" cy="457200"/>
          </a:xfrm>
          <a:prstGeom prst="rect">
            <a:avLst/>
          </a:prstGeom>
        </p:spPr>
        <p:txBody>
          <a:bodyPr anchor="ctr" anchorCtr="0"/>
          <a:lstStyle>
            <a:lvl1pPr>
              <a:defRPr/>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15" name="Slide Number Placeholder 6"/>
          <p:cNvSpPr>
            <a:spLocks noGrp="1"/>
          </p:cNvSpPr>
          <p:nvPr>
            <p:ph type="sldNum" sz="quarter" idx="4"/>
          </p:nvPr>
        </p:nvSpPr>
        <p:spPr>
          <a:xfrm>
            <a:off x="195263" y="6210300"/>
            <a:ext cx="609600" cy="457200"/>
          </a:xfrm>
          <a:prstGeom prst="ellipse">
            <a:avLst/>
          </a:prstGeom>
          <a:solidFill>
            <a:schemeClr val="accent1"/>
          </a:solidFill>
        </p:spPr>
        <p:txBody>
          <a:bodyPr wrap="none" lIns="0" tIns="0" rIns="0" bIns="0" anchor="ctr" anchorCtr="1">
            <a:noAutofit/>
          </a:bodyPr>
          <a:lstStyle/>
          <a:p>
            <a:pPr algn="ctr">
              <a:buNone/>
            </a:pPr>
            <a:fld id="{9A0DB2DC-4C9A-4742-B13C-FB6460FD3503}" type="slidenum">
              <a:rPr lang="en-US" dirty="0">
                <a:latin typeface="Franklin Gothic Book" panose="020B0503020102020204" pitchFamily="34" charset="0"/>
              </a:rPr>
              <a:t>‹#›</a:t>
            </a:fld>
            <a:endParaRPr lang="en-US" dirty="0">
              <a:latin typeface="Franklin Gothic Book" panose="020B05030201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flipV="1">
            <a:off x="90488" y="4683125"/>
            <a:ext cx="12009438"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Rectangle 10"/>
          <p:cNvSpPr/>
          <p:nvPr/>
        </p:nvSpPr>
        <p:spPr>
          <a:xfrm>
            <a:off x="92075" y="4649788"/>
            <a:ext cx="12007850" cy="46038"/>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Rectangle 11"/>
          <p:cNvSpPr/>
          <p:nvPr/>
        </p:nvSpPr>
        <p:spPr>
          <a:xfrm>
            <a:off x="92075" y="4773613"/>
            <a:ext cx="12007850" cy="49213"/>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Title 1"/>
          <p:cNvSpPr>
            <a:spLocks noGrp="1"/>
          </p:cNvSpPr>
          <p:nvPr>
            <p:ph type="title"/>
          </p:nvPr>
        </p:nvSpPr>
        <p:spPr>
          <a:xfrm>
            <a:off x="1219200" y="4900550"/>
            <a:ext cx="97536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1219200" y="5445825"/>
            <a:ext cx="97536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91078" y="66675"/>
            <a:ext cx="12002497" cy="4581525"/>
          </a:xfrm>
          <a:prstGeom prst="round2SameRect">
            <a:avLst>
              <a:gd name="adj1" fmla="val 7101"/>
              <a:gd name="adj2" fmla="val 0"/>
            </a:avLst>
          </a:prstGeom>
          <a:solidFill>
            <a:schemeClr val="bg2"/>
          </a:solidFill>
          <a:ln w="6350">
            <a:solidFill>
              <a:schemeClr val="tx1"/>
            </a:solidFill>
          </a:ln>
        </p:spPr>
        <p:txBody>
          <a:bodyPr vert="horz" wrap="square" lIns="91440" tIns="45720" rIns="91440" bIns="45720" numCol="1" anchor="t" anchorCtr="0" compatLnSpc="1">
            <a:normAutofit/>
          </a:bodyPr>
          <a:lstStyle>
            <a:lvl1pPr marL="0" indent="0">
              <a:buNone/>
              <a:defRPr sz="3200"/>
            </a:lvl1p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anose="05020102010507070707" pitchFamily="18" charset="2"/>
              <a:buNone/>
              <a:defRPr/>
            </a:pPr>
            <a:r>
              <a:rPr kumimoji="0" lang="en-US" sz="3200" b="0" i="0" u="none" strike="noStrike" kern="1200" cap="none" spc="0" normalizeH="0" baseline="0" noProof="0">
                <a:ln>
                  <a:noFill/>
                </a:ln>
                <a:solidFill>
                  <a:schemeClr val="tx1"/>
                </a:solidFill>
                <a:effectLst/>
                <a:uLnTx/>
                <a:uFillTx/>
                <a:latin typeface="+mn-lt"/>
                <a:ea typeface="+mn-ea"/>
                <a:cs typeface="+mn-cs"/>
              </a:rPr>
              <a:t>Click icon to add picture</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13" name="Date Placeholder 4"/>
          <p:cNvSpPr>
            <a:spLocks noGrp="1"/>
          </p:cNvSpPr>
          <p:nvPr>
            <p:ph type="dt" sz="half" idx="12"/>
          </p:nvPr>
        </p:nvSpPr>
        <p:spPr>
          <a:xfrm>
            <a:off x="8229600" y="6191250"/>
            <a:ext cx="3302000" cy="476250"/>
          </a:xfrm>
          <a:prstGeom prst="rect">
            <a:avLst/>
          </a:prstGeom>
        </p:spPr>
        <p:txBody>
          <a:bodyPr anchor="ctr" anchorCtr="0"/>
          <a:lstStyle>
            <a:lvl1pPr>
              <a:defRPr/>
            </a:lvl1pPr>
          </a:lstStyle>
          <a:p>
            <a:pPr marL="0" marR="0" lvl="0" indent="0" algn="r" defTabSz="457200" rtl="0" eaLnBrk="1" fontAlgn="auto" latinLnBrk="0" hangingPunct="1">
              <a:lnSpc>
                <a:spcPct val="100000"/>
              </a:lnSpc>
              <a:spcBef>
                <a:spcPts val="0"/>
              </a:spcBef>
              <a:spcAft>
                <a:spcPts val="0"/>
              </a:spcAft>
              <a:buClrTx/>
              <a:buSzTx/>
              <a:buFontTx/>
              <a:buNone/>
              <a:defRPr/>
            </a:pPr>
            <a:fld id="{CD2719FF-654A-468A-B680-D60373DFDADD}" type="datetimeFigureOut">
              <a:rPr kumimoji="0" lang="en-US" sz="1400" b="0" i="0" u="none" strike="noStrike" kern="1200" cap="none" spc="0" normalizeH="0" baseline="0" noProof="0">
                <a:ln>
                  <a:noFill/>
                </a:ln>
                <a:solidFill>
                  <a:schemeClr val="tx2"/>
                </a:solidFill>
                <a:effectLst/>
                <a:uLnTx/>
                <a:uFillTx/>
                <a:latin typeface="+mn-lt"/>
                <a:ea typeface="+mn-ea"/>
                <a:cs typeface="+mn-cs"/>
              </a:rPr>
              <a:t>3/15/2025</a:t>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15" name="Footer Placeholder 5"/>
          <p:cNvSpPr>
            <a:spLocks noGrp="1"/>
          </p:cNvSpPr>
          <p:nvPr>
            <p:ph type="ftr" sz="quarter" idx="3"/>
          </p:nvPr>
        </p:nvSpPr>
        <p:spPr>
          <a:xfrm>
            <a:off x="1219200" y="6172200"/>
            <a:ext cx="5181600" cy="457200"/>
          </a:xfrm>
          <a:prstGeom prst="rect">
            <a:avLst/>
          </a:prstGeom>
        </p:spPr>
        <p:txBody>
          <a:bodyPr anchor="ctr" anchorCtr="0"/>
          <a:lstStyle>
            <a:lvl1pPr>
              <a:defRPr/>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16" name="Slide Number Placeholder 6"/>
          <p:cNvSpPr>
            <a:spLocks noGrp="1"/>
          </p:cNvSpPr>
          <p:nvPr>
            <p:ph type="sldNum" sz="quarter" idx="4"/>
          </p:nvPr>
        </p:nvSpPr>
        <p:spPr>
          <a:xfrm>
            <a:off x="195263" y="6208713"/>
            <a:ext cx="609600" cy="457200"/>
          </a:xfrm>
          <a:prstGeom prst="ellipse">
            <a:avLst/>
          </a:prstGeom>
          <a:solidFill>
            <a:schemeClr val="accent1"/>
          </a:solidFill>
        </p:spPr>
        <p:txBody>
          <a:bodyPr wrap="none" lIns="0" tIns="0" rIns="0" bIns="0" anchor="ctr" anchorCtr="1">
            <a:noAutofit/>
          </a:bodyPr>
          <a:lstStyle/>
          <a:p>
            <a:pPr algn="ctr">
              <a:buNone/>
            </a:pPr>
            <a:fld id="{9A0DB2DC-4C9A-4742-B13C-FB6460FD3503}" type="slidenum">
              <a:rPr lang="en-US" dirty="0">
                <a:latin typeface="Franklin Gothic Book" panose="020B0503020102020204" pitchFamily="34" charset="0"/>
              </a:rPr>
              <a:t>‹#›</a:t>
            </a:fld>
            <a:endParaRPr lang="en-US" dirty="0">
              <a:latin typeface="Franklin Gothic Book" panose="020B05030201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useBgFill="1">
        <p:nvSpPr>
          <p:cNvPr id="8" name="Rounded Rectangle 7"/>
          <p:cNvSpPr/>
          <p:nvPr/>
        </p:nvSpPr>
        <p:spPr>
          <a:xfrm>
            <a:off x="85725" y="69850"/>
            <a:ext cx="1201737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28" name="Title Placeholder 21"/>
          <p:cNvSpPr>
            <a:spLocks noGrp="1"/>
          </p:cNvSpPr>
          <p:nvPr>
            <p:ph type="title"/>
          </p:nvPr>
        </p:nvSpPr>
        <p:spPr>
          <a:xfrm>
            <a:off x="1219200" y="274638"/>
            <a:ext cx="10363200" cy="1143000"/>
          </a:xfrm>
          <a:prstGeom prst="rect">
            <a:avLst/>
          </a:prstGeom>
          <a:noFill/>
          <a:ln w="9525">
            <a:noFill/>
          </a:ln>
        </p:spPr>
        <p:txBody>
          <a:bodyPr bIns="91440" anchor="b" anchorCtr="0"/>
          <a:lstStyle/>
          <a:p>
            <a:pPr lvl="0"/>
            <a:r>
              <a:rPr lang="en-US" altLang="en-US" dirty="0"/>
              <a:t>Click to edit Master title style</a:t>
            </a:r>
          </a:p>
        </p:txBody>
      </p:sp>
      <p:sp>
        <p:nvSpPr>
          <p:cNvPr id="1029" name="Text Placeholder 12"/>
          <p:cNvSpPr>
            <a:spLocks noGrp="1"/>
          </p:cNvSpPr>
          <p:nvPr>
            <p:ph type="body" idx="1"/>
          </p:nvPr>
        </p:nvSpPr>
        <p:spPr>
          <a:xfrm>
            <a:off x="1219200" y="1447800"/>
            <a:ext cx="10363200" cy="4572000"/>
          </a:xfrm>
          <a:prstGeom prst="rect">
            <a:avLst/>
          </a:prstGeom>
          <a:noFill/>
          <a:ln w="9525">
            <a:noFill/>
          </a:ln>
        </p:spPr>
        <p:txBody>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4" name="Date Placeholder 13"/>
          <p:cNvSpPr>
            <a:spLocks noGrp="1"/>
          </p:cNvSpPr>
          <p:nvPr>
            <p:ph type="dt" sz="half" idx="2"/>
          </p:nvPr>
        </p:nvSpPr>
        <p:spPr>
          <a:xfrm>
            <a:off x="8229600" y="6191250"/>
            <a:ext cx="3302000" cy="476250"/>
          </a:xfrm>
          <a:prstGeom prst="rect">
            <a:avLst/>
          </a:prstGeom>
        </p:spPr>
        <p:txBody>
          <a:bodyPr anchor="ctr" anchorCtr="0"/>
          <a:lstStyle>
            <a:lvl1pPr algn="r" eaLnBrk="1" fontAlgn="auto" latinLnBrk="0" hangingPunct="1">
              <a:spcBef>
                <a:spcPts val="0"/>
              </a:spcBef>
              <a:spcAft>
                <a:spcPts val="0"/>
              </a:spcAft>
              <a:defRPr kumimoji="0" sz="1400">
                <a:solidFill>
                  <a:schemeClr val="tx2"/>
                </a:solidFill>
                <a:latin typeface="+mn-lt"/>
                <a:cs typeface="+mn-cs"/>
              </a:defRPr>
            </a:lvl1pPr>
          </a:lstStyle>
          <a:p>
            <a:pPr marL="0" marR="0" lvl="0" indent="0" algn="r" defTabSz="457200" rtl="0" eaLnBrk="1" fontAlgn="auto" latinLnBrk="0" hangingPunct="1">
              <a:lnSpc>
                <a:spcPct val="100000"/>
              </a:lnSpc>
              <a:spcBef>
                <a:spcPts val="0"/>
              </a:spcBef>
              <a:spcAft>
                <a:spcPts val="0"/>
              </a:spcAft>
              <a:buClrTx/>
              <a:buSzTx/>
              <a:buFontTx/>
              <a:buNone/>
              <a:defRPr/>
            </a:pPr>
            <a:fld id="{E566F6CA-BD26-4CD2-ACDA-F0E4CA4EA26E}" type="datetimeFigureOut">
              <a:rPr kumimoji="0" lang="en-US" sz="1400" b="0" i="0" u="none" strike="noStrike" kern="1200" cap="none" spc="0" normalizeH="0" baseline="0" noProof="0">
                <a:ln>
                  <a:noFill/>
                </a:ln>
                <a:solidFill>
                  <a:schemeClr val="tx2"/>
                </a:solidFill>
                <a:effectLst/>
                <a:uLnTx/>
                <a:uFillTx/>
                <a:latin typeface="+mn-lt"/>
                <a:ea typeface="+mn-ea"/>
                <a:cs typeface="+mn-cs"/>
              </a:rPr>
              <a:t>3/15/2025</a:t>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3" name="Footer Placeholder 2"/>
          <p:cNvSpPr>
            <a:spLocks noGrp="1"/>
          </p:cNvSpPr>
          <p:nvPr>
            <p:ph type="ftr" sz="quarter" idx="3"/>
          </p:nvPr>
        </p:nvSpPr>
        <p:spPr>
          <a:xfrm>
            <a:off x="1219200" y="6172200"/>
            <a:ext cx="5283200" cy="457200"/>
          </a:xfrm>
          <a:prstGeom prst="rect">
            <a:avLst/>
          </a:prstGeom>
        </p:spPr>
        <p:txBody>
          <a:bodyPr anchor="ctr" anchorCtr="0"/>
          <a:lstStyle>
            <a:lvl1pPr eaLnBrk="1" fontAlgn="auto" latinLnBrk="0" hangingPunct="1">
              <a:spcBef>
                <a:spcPts val="0"/>
              </a:spcBef>
              <a:spcAft>
                <a:spcPts val="0"/>
              </a:spcAft>
              <a:defRPr kumimoji="0" sz="1400">
                <a:solidFill>
                  <a:schemeClr val="tx2"/>
                </a:solidFill>
                <a:latin typeface="+mn-lt"/>
                <a:cs typeface="+mn-cs"/>
              </a:defRPr>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23" name="Slide Number Placeholder 22"/>
          <p:cNvSpPr>
            <a:spLocks noGrp="1"/>
          </p:cNvSpPr>
          <p:nvPr>
            <p:ph type="sldNum" sz="quarter" idx="4"/>
          </p:nvPr>
        </p:nvSpPr>
        <p:spPr>
          <a:xfrm>
            <a:off x="195263" y="6210300"/>
            <a:ext cx="609600" cy="457200"/>
          </a:xfrm>
          <a:prstGeom prst="ellipse">
            <a:avLst/>
          </a:prstGeom>
          <a:solidFill>
            <a:schemeClr val="accent1"/>
          </a:solidFill>
        </p:spPr>
        <p:txBody>
          <a:bodyPr wrap="none" lIns="0" tIns="0" rIns="0" bIns="0" anchor="ctr" anchorCtr="1">
            <a:noAutofit/>
          </a:bodyPr>
          <a:lstStyle>
            <a:lvl1pPr algn="ctr">
              <a:defRPr sz="1400">
                <a:solidFill>
                  <a:srgbClr val="FFFFFF"/>
                </a:solidFill>
                <a:latin typeface="Franklin Gothic Book" panose="020B0503020102020204" pitchFamily="34" charset="0"/>
              </a:defRPr>
            </a:lvl1pPr>
          </a:lstStyle>
          <a:p>
            <a:pPr lvl="0" eaLnBrk="1" hangingPunct="1">
              <a:buNone/>
            </a:pPr>
            <a:fld id="{9A0DB2DC-4C9A-4742-B13C-FB6460FD3503}" type="slidenum">
              <a:rPr lang="en-US" dirty="0"/>
              <a:t>‹#›</a:t>
            </a:fld>
            <a:endParaRPr lang="en-US"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Franklin Gothic Book" panose="020B0503020102020204" pitchFamily="34" charset="0"/>
        </a:defRPr>
      </a:lvl2pPr>
      <a:lvl3pPr algn="l" rtl="0" eaLnBrk="0" fontAlgn="base" hangingPunct="0">
        <a:spcBef>
          <a:spcPct val="0"/>
        </a:spcBef>
        <a:spcAft>
          <a:spcPct val="0"/>
        </a:spcAft>
        <a:defRPr sz="4000">
          <a:solidFill>
            <a:schemeClr val="tx2"/>
          </a:solidFill>
          <a:latin typeface="Franklin Gothic Book" panose="020B0503020102020204" pitchFamily="34" charset="0"/>
        </a:defRPr>
      </a:lvl3pPr>
      <a:lvl4pPr algn="l" rtl="0" eaLnBrk="0" fontAlgn="base" hangingPunct="0">
        <a:spcBef>
          <a:spcPct val="0"/>
        </a:spcBef>
        <a:spcAft>
          <a:spcPct val="0"/>
        </a:spcAft>
        <a:defRPr sz="4000">
          <a:solidFill>
            <a:schemeClr val="tx2"/>
          </a:solidFill>
          <a:latin typeface="Franklin Gothic Book" panose="020B0503020102020204" pitchFamily="34" charset="0"/>
        </a:defRPr>
      </a:lvl4pPr>
      <a:lvl5pPr algn="l" rtl="0" eaLnBrk="0" fontAlgn="base" hangingPunct="0">
        <a:spcBef>
          <a:spcPct val="0"/>
        </a:spcBef>
        <a:spcAft>
          <a:spcPct val="0"/>
        </a:spcAft>
        <a:defRPr sz="4000">
          <a:solidFill>
            <a:schemeClr val="tx2"/>
          </a:solidFill>
          <a:latin typeface="Franklin Gothic Book" panose="020B0503020102020204" pitchFamily="34" charset="0"/>
        </a:defRPr>
      </a:lvl5pPr>
      <a:lvl6pPr marL="457200" algn="l" rtl="0" fontAlgn="base">
        <a:spcBef>
          <a:spcPct val="0"/>
        </a:spcBef>
        <a:spcAft>
          <a:spcPct val="0"/>
        </a:spcAft>
        <a:defRPr sz="4000">
          <a:solidFill>
            <a:schemeClr val="tx2"/>
          </a:solidFill>
          <a:latin typeface="Franklin Gothic Book" panose="020B0503020102020204" pitchFamily="34" charset="0"/>
        </a:defRPr>
      </a:lvl6pPr>
      <a:lvl7pPr marL="914400" algn="l" rtl="0" fontAlgn="base">
        <a:spcBef>
          <a:spcPct val="0"/>
        </a:spcBef>
        <a:spcAft>
          <a:spcPct val="0"/>
        </a:spcAft>
        <a:defRPr sz="4000">
          <a:solidFill>
            <a:schemeClr val="tx2"/>
          </a:solidFill>
          <a:latin typeface="Franklin Gothic Book" panose="020B0503020102020204" pitchFamily="34" charset="0"/>
        </a:defRPr>
      </a:lvl7pPr>
      <a:lvl8pPr marL="1371600" algn="l" rtl="0" fontAlgn="base">
        <a:spcBef>
          <a:spcPct val="0"/>
        </a:spcBef>
        <a:spcAft>
          <a:spcPct val="0"/>
        </a:spcAft>
        <a:defRPr sz="4000">
          <a:solidFill>
            <a:schemeClr val="tx2"/>
          </a:solidFill>
          <a:latin typeface="Franklin Gothic Book" panose="020B0503020102020204" pitchFamily="34" charset="0"/>
        </a:defRPr>
      </a:lvl8pPr>
      <a:lvl9pPr marL="1828800" algn="l" rtl="0" fontAlgn="base">
        <a:spcBef>
          <a:spcPct val="0"/>
        </a:spcBef>
        <a:spcAft>
          <a:spcPct val="0"/>
        </a:spcAft>
        <a:defRPr sz="4000">
          <a:solidFill>
            <a:schemeClr val="tx2"/>
          </a:solidFill>
          <a:latin typeface="Franklin Gothic Book" panose="020B0503020102020204" pitchFamily="34" charset="0"/>
        </a:defRPr>
      </a:lvl9pPr>
    </p:titleStyle>
    <p:body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n-ea"/>
          <a:cs typeface="+mn-cs"/>
        </a:defRPr>
      </a:lvl1pPr>
      <a:lvl2pPr marL="548005"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7.wmf"/></Relationships>
</file>

<file path=ppt/slides/_rels/slide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9.wmf"/></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6" name="Subtitle 2"/>
          <p:cNvSpPr>
            <a:spLocks noGrp="1"/>
          </p:cNvSpPr>
          <p:nvPr>
            <p:ph type="subTitle" idx="1"/>
          </p:nvPr>
        </p:nvSpPr>
        <p:spPr>
          <a:xfrm>
            <a:off x="171133" y="5118418"/>
            <a:ext cx="11760200" cy="1600200"/>
          </a:xfrm>
        </p:spPr>
        <p:txBody>
          <a:bodyPr vert="horz" wrap="square" lIns="91440" tIns="45720" rIns="91440" bIns="45720" anchor="t" anchorCtr="0"/>
          <a:lstStyle/>
          <a:p>
            <a:pPr eaLnBrk="1" hangingPunct="1">
              <a:buSzPct val="85000"/>
            </a:pPr>
            <a:r>
              <a:rPr lang="en-IN" altLang="en-US" kern="1200" dirty="0">
                <a:latin typeface="+mn-lt"/>
                <a:ea typeface="+mn-ea"/>
                <a:cs typeface="+mn-cs"/>
              </a:rPr>
              <a:t>	</a:t>
            </a:r>
          </a:p>
          <a:p>
            <a:pPr eaLnBrk="1" hangingPunct="1">
              <a:buSzPct val="85000"/>
            </a:pPr>
            <a:r>
              <a:rPr lang="en-IN" altLang="en-US" sz="3200" kern="1200" dirty="0">
                <a:latin typeface="+mn-lt"/>
                <a:ea typeface="+mn-ea"/>
                <a:cs typeface="+mn-cs"/>
              </a:rPr>
              <a:t>	</a:t>
            </a:r>
            <a:r>
              <a:rPr lang="en-IN" altLang="en-US" sz="3200" b="1" kern="1200" dirty="0">
                <a:latin typeface="+mn-lt"/>
                <a:ea typeface="+mn-ea"/>
                <a:cs typeface="+mn-cs"/>
              </a:rPr>
              <a:t>  Prof.(</a:t>
            </a:r>
            <a:r>
              <a:rPr lang="en-US" altLang="en-US" sz="3200" b="1" kern="1200" dirty="0">
                <a:latin typeface="+mn-lt"/>
                <a:ea typeface="+mn-ea"/>
                <a:cs typeface="+mn-cs"/>
              </a:rPr>
              <a:t>Dr.)  Rabindranath Bera  (Professor, IIIT,  KALYANI)</a:t>
            </a:r>
          </a:p>
          <a:p>
            <a:pPr eaLnBrk="1" hangingPunct="1">
              <a:spcBef>
                <a:spcPct val="0"/>
              </a:spcBef>
              <a:buSzPct val="85000"/>
            </a:pPr>
            <a:r>
              <a:rPr lang="en-US" altLang="en-US" kern="1200" dirty="0">
                <a:solidFill>
                  <a:schemeClr val="tx1"/>
                </a:solidFill>
                <a:latin typeface="+mn-lt"/>
                <a:ea typeface="+mn-ea"/>
                <a:cs typeface="+mn-cs"/>
              </a:rPr>
              <a:t>E-mail: rbera@iiitkalyani.ac.in;    Mobile :  9475513358</a:t>
            </a:r>
          </a:p>
          <a:p>
            <a:pPr eaLnBrk="1" hangingPunct="1">
              <a:spcBef>
                <a:spcPct val="0"/>
              </a:spcBef>
              <a:buSzPct val="85000"/>
            </a:pPr>
            <a:endParaRPr lang="en-US" altLang="en-US" kern="1200" dirty="0">
              <a:solidFill>
                <a:schemeClr val="tx1"/>
              </a:solidFill>
              <a:latin typeface="+mn-lt"/>
              <a:ea typeface="+mn-ea"/>
              <a:cs typeface="+mn-cs"/>
            </a:endParaRPr>
          </a:p>
          <a:p>
            <a:pPr eaLnBrk="1" hangingPunct="1">
              <a:spcBef>
                <a:spcPct val="0"/>
              </a:spcBef>
              <a:buSzPct val="85000"/>
            </a:pPr>
            <a:r>
              <a:rPr lang="en-US" altLang="en-US" kern="1200" dirty="0" err="1" smtClean="0">
                <a:solidFill>
                  <a:schemeClr val="tx1"/>
                </a:solidFill>
                <a:latin typeface="+mn-lt"/>
                <a:ea typeface="+mn-ea"/>
                <a:cs typeface="+mn-cs"/>
              </a:rPr>
              <a:t>i</a:t>
            </a:r>
            <a:endParaRPr lang="en-US" altLang="en-US" kern="1200" dirty="0">
              <a:solidFill>
                <a:schemeClr val="tx1"/>
              </a:solidFill>
              <a:latin typeface="+mn-lt"/>
              <a:ea typeface="+mn-ea"/>
              <a:cs typeface="+mn-cs"/>
            </a:endParaRPr>
          </a:p>
          <a:p>
            <a:pPr eaLnBrk="1" hangingPunct="1">
              <a:spcBef>
                <a:spcPct val="0"/>
              </a:spcBef>
              <a:buSzPct val="85000"/>
            </a:pPr>
            <a:endParaRPr lang="en-US" altLang="en-US" kern="1200" dirty="0">
              <a:solidFill>
                <a:schemeClr val="tx1"/>
              </a:solidFill>
              <a:latin typeface="+mn-lt"/>
              <a:ea typeface="+mn-ea"/>
              <a:cs typeface="+mn-cs"/>
            </a:endParaRPr>
          </a:p>
          <a:p>
            <a:pPr algn="l" eaLnBrk="1" hangingPunct="1">
              <a:spcBef>
                <a:spcPct val="0"/>
              </a:spcBef>
              <a:buSzPct val="85000"/>
            </a:pPr>
            <a:endParaRPr lang="en-US" altLang="en-US" sz="2000" kern="1200" dirty="0">
              <a:solidFill>
                <a:schemeClr val="tx1"/>
              </a:solidFill>
              <a:latin typeface="Arial" panose="020B0604020202020204" pitchFamily="34" charset="0"/>
              <a:ea typeface="+mn-ea"/>
              <a:cs typeface="Arial" panose="020B0604020202020204" pitchFamily="34" charset="0"/>
            </a:endParaRPr>
          </a:p>
          <a:p>
            <a:pPr algn="l" eaLnBrk="1" hangingPunct="1">
              <a:spcBef>
                <a:spcPct val="0"/>
              </a:spcBef>
              <a:buSzPct val="85000"/>
            </a:pPr>
            <a:endParaRPr lang="en-US" altLang="en-US" sz="2000" kern="1200" dirty="0">
              <a:solidFill>
                <a:schemeClr val="tx1"/>
              </a:solidFill>
              <a:latin typeface="Arial" panose="020B0604020202020204" pitchFamily="34" charset="0"/>
              <a:ea typeface="+mn-ea"/>
              <a:cs typeface="Arial" panose="020B0604020202020204" pitchFamily="34" charset="0"/>
            </a:endParaRPr>
          </a:p>
          <a:p>
            <a:pPr algn="l" eaLnBrk="1" hangingPunct="1">
              <a:spcBef>
                <a:spcPct val="0"/>
              </a:spcBef>
              <a:buSzPct val="85000"/>
            </a:pPr>
            <a:endParaRPr lang="en-US" altLang="en-US" kern="1200" dirty="0">
              <a:solidFill>
                <a:schemeClr val="tx1"/>
              </a:solidFill>
              <a:latin typeface="+mn-lt"/>
              <a:ea typeface="+mn-ea"/>
              <a:cs typeface="+mn-cs"/>
            </a:endParaRPr>
          </a:p>
          <a:p>
            <a:pPr eaLnBrk="1" hangingPunct="1">
              <a:buSzPct val="85000"/>
            </a:pPr>
            <a:endParaRPr lang="en-US" altLang="en-US" kern="1200" dirty="0">
              <a:solidFill>
                <a:schemeClr val="tx1"/>
              </a:solidFill>
              <a:latin typeface="+mn-lt"/>
              <a:ea typeface="+mn-ea"/>
              <a:cs typeface="+mn-cs"/>
            </a:endParaRPr>
          </a:p>
          <a:p>
            <a:pPr eaLnBrk="1" hangingPunct="1">
              <a:buSzPct val="85000"/>
            </a:pPr>
            <a:endParaRPr lang="en-US" altLang="en-US" kern="1200" dirty="0">
              <a:solidFill>
                <a:schemeClr val="tx1"/>
              </a:solidFill>
              <a:latin typeface="+mn-lt"/>
              <a:ea typeface="+mn-ea"/>
              <a:cs typeface="+mn-cs"/>
            </a:endParaRPr>
          </a:p>
          <a:p>
            <a:pPr eaLnBrk="1" hangingPunct="1">
              <a:buSzPct val="85000"/>
            </a:pPr>
            <a:endParaRPr lang="en-US" altLang="en-US" kern="1200" dirty="0">
              <a:latin typeface="+mn-lt"/>
              <a:ea typeface="+mn-ea"/>
              <a:cs typeface="+mn-cs"/>
            </a:endParaRPr>
          </a:p>
          <a:p>
            <a:pPr eaLnBrk="1" hangingPunct="1">
              <a:buSzPct val="85000"/>
            </a:pPr>
            <a:endParaRPr lang="en-US" altLang="en-US" kern="1200" dirty="0">
              <a:latin typeface="+mn-lt"/>
              <a:ea typeface="+mn-ea"/>
              <a:cs typeface="+mn-cs"/>
            </a:endParaRPr>
          </a:p>
          <a:p>
            <a:pPr eaLnBrk="1" hangingPunct="1">
              <a:buSzPct val="85000"/>
            </a:pPr>
            <a:endParaRPr lang="en-US" altLang="en-US" kern="1200" dirty="0">
              <a:latin typeface="+mn-lt"/>
              <a:ea typeface="+mn-ea"/>
              <a:cs typeface="+mn-cs"/>
            </a:endParaRPr>
          </a:p>
          <a:p>
            <a:pPr eaLnBrk="1" hangingPunct="1">
              <a:buSzPct val="85000"/>
            </a:pPr>
            <a:endParaRPr lang="en-US" altLang="en-US" kern="1200" dirty="0">
              <a:latin typeface="+mn-lt"/>
              <a:ea typeface="+mn-ea"/>
              <a:cs typeface="+mn-cs"/>
            </a:endParaRPr>
          </a:p>
          <a:p>
            <a:pPr eaLnBrk="1" hangingPunct="1">
              <a:buSzPct val="85000"/>
            </a:pPr>
            <a:endParaRPr lang="en-US" altLang="en-US" kern="1200" dirty="0">
              <a:latin typeface="+mn-lt"/>
              <a:ea typeface="+mn-ea"/>
              <a:cs typeface="+mn-cs"/>
            </a:endParaRPr>
          </a:p>
          <a:p>
            <a:pPr eaLnBrk="1" hangingPunct="1">
              <a:buSzPct val="85000"/>
            </a:pPr>
            <a:endParaRPr lang="en-IN" altLang="en-US" kern="1200" dirty="0">
              <a:latin typeface="+mn-lt"/>
              <a:ea typeface="+mn-ea"/>
              <a:cs typeface="+mn-cs"/>
            </a:endParaRPr>
          </a:p>
        </p:txBody>
      </p:sp>
      <p:sp>
        <p:nvSpPr>
          <p:cNvPr id="11267" name="TextBox 5"/>
          <p:cNvSpPr txBox="1"/>
          <p:nvPr/>
        </p:nvSpPr>
        <p:spPr>
          <a:xfrm>
            <a:off x="28258" y="171450"/>
            <a:ext cx="5674995" cy="903605"/>
          </a:xfrm>
          <a:prstGeom prst="rect">
            <a:avLst/>
          </a:prstGeom>
          <a:noFill/>
          <a:ln w="9525">
            <a:noFill/>
          </a:ln>
        </p:spPr>
        <p:txBody>
          <a:bodyPr wrap="none">
            <a:spAutoFit/>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n-ea"/>
                <a:cs typeface="+mn-cs"/>
              </a:defRPr>
            </a:lvl1pPr>
            <a:lvl2pPr marL="548005"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stStyle>
          <a:p>
            <a:pPr marL="0" indent="0" algn="ctr" eaLnBrk="1" hangingPunct="1">
              <a:buSzPct val="85000"/>
              <a:buFont typeface="Wingdings" panose="05000000000000000000" charset="0"/>
              <a:buNone/>
            </a:pPr>
            <a:r>
              <a:rPr lang="en-US" altLang="en-US" sz="2400" b="1">
                <a:solidFill>
                  <a:srgbClr val="FF0000"/>
                </a:solidFill>
                <a:sym typeface="+mn-ea"/>
              </a:rPr>
              <a:t>Course Title:   </a:t>
            </a:r>
            <a:r>
              <a:rPr lang="en-US" altLang="en-US" sz="2400" b="1">
                <a:solidFill>
                  <a:srgbClr val="002060"/>
                </a:solidFill>
                <a:sym typeface="+mn-ea"/>
              </a:rPr>
              <a:t>5G and Wireless Technology  </a:t>
            </a:r>
            <a:endParaRPr lang="en-US" altLang="en-US" sz="2400" b="1">
              <a:solidFill>
                <a:srgbClr val="002060"/>
              </a:solidFill>
            </a:endParaRPr>
          </a:p>
          <a:p>
            <a:pPr marL="0" indent="0" algn="ctr" eaLnBrk="1" hangingPunct="1">
              <a:buSzPct val="85000"/>
              <a:buFont typeface="Wingdings" panose="05000000000000000000" charset="0"/>
              <a:buNone/>
            </a:pPr>
            <a:r>
              <a:rPr lang="en-US" altLang="en-US" sz="2400" b="1">
                <a:solidFill>
                  <a:srgbClr val="FF0000"/>
                </a:solidFill>
                <a:sym typeface="+mn-ea"/>
              </a:rPr>
              <a:t>Course Code : ECE829</a:t>
            </a:r>
            <a:r>
              <a:rPr lang="en-US" sz="2400" b="1">
                <a:solidFill>
                  <a:srgbClr val="FF0000"/>
                </a:solidFill>
                <a:sym typeface="+mn-ea"/>
              </a:rPr>
              <a:t> </a:t>
            </a:r>
            <a:endParaRPr lang="en-US" altLang="en-US" sz="1800" b="1" dirty="0">
              <a:latin typeface="Arial" panose="020B0604020202020204" pitchFamily="34" charset="0"/>
              <a:ea typeface="Arial" panose="020B0604020202020204" pitchFamily="34" charset="0"/>
            </a:endParaRPr>
          </a:p>
        </p:txBody>
      </p:sp>
      <p:sp>
        <p:nvSpPr>
          <p:cNvPr id="11268" name="TextBox 6"/>
          <p:cNvSpPr txBox="1"/>
          <p:nvPr/>
        </p:nvSpPr>
        <p:spPr>
          <a:xfrm>
            <a:off x="7134229" y="-317"/>
            <a:ext cx="3569970" cy="829945"/>
          </a:xfrm>
          <a:prstGeom prst="rect">
            <a:avLst/>
          </a:prstGeom>
          <a:noFill/>
          <a:ln w="9525">
            <a:noFill/>
          </a:ln>
        </p:spPr>
        <p:txBody>
          <a:bodyPr wrap="none">
            <a:spAutoFit/>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n-ea"/>
                <a:cs typeface="+mn-cs"/>
              </a:defRPr>
            </a:lvl1pPr>
            <a:lvl2pPr marL="548005"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stStyle>
          <a:p>
            <a:pPr marL="0" lvl="0" indent="0" algn="ctr" defTabSz="457200" eaLnBrk="1" hangingPunct="1">
              <a:spcBef>
                <a:spcPct val="0"/>
              </a:spcBef>
              <a:buClrTx/>
              <a:buSzTx/>
              <a:buFontTx/>
              <a:buNone/>
            </a:pPr>
            <a:r>
              <a:rPr lang="en-US" altLang="en-US" sz="2400" dirty="0">
                <a:cs typeface="Arial" panose="020B0604020202020204" pitchFamily="34" charset="0"/>
              </a:rPr>
              <a:t>CLASS 9</a:t>
            </a:r>
          </a:p>
          <a:p>
            <a:pPr marL="0" lvl="0" indent="0" defTabSz="457200" eaLnBrk="1" hangingPunct="1">
              <a:spcBef>
                <a:spcPct val="0"/>
              </a:spcBef>
              <a:buClrTx/>
              <a:buSzTx/>
              <a:buFontTx/>
              <a:buNone/>
            </a:pPr>
            <a:r>
              <a:rPr lang="en-US" altLang="en-US" sz="2400" b="1" dirty="0">
                <a:solidFill>
                  <a:srgbClr val="FF0000"/>
                </a:solidFill>
                <a:latin typeface="Arial" panose="020B0604020202020204" pitchFamily="34" charset="0"/>
                <a:cs typeface="Arial" panose="020B0604020202020204" pitchFamily="34" charset="0"/>
              </a:rPr>
              <a:t>Dated  5th March </a:t>
            </a:r>
            <a:r>
              <a:rPr lang="en-US" altLang="en-US" sz="2400" b="1" dirty="0" smtClean="0">
                <a:solidFill>
                  <a:srgbClr val="FF0000"/>
                </a:solidFill>
                <a:latin typeface="Arial" panose="020B0604020202020204" pitchFamily="34" charset="0"/>
                <a:cs typeface="Arial" panose="020B0604020202020204" pitchFamily="34" charset="0"/>
              </a:rPr>
              <a:t> </a:t>
            </a:r>
            <a:r>
              <a:rPr lang="en-US" altLang="en-US" sz="2400" b="1" dirty="0">
                <a:solidFill>
                  <a:srgbClr val="FF0000"/>
                </a:solidFill>
                <a:latin typeface="Arial" panose="020B0604020202020204" pitchFamily="34" charset="0"/>
                <a:cs typeface="Arial" panose="020B0604020202020204" pitchFamily="34" charset="0"/>
              </a:rPr>
              <a:t>2025 </a:t>
            </a:r>
            <a:endParaRPr lang="en-US" altLang="en-US" sz="2400" b="1" dirty="0">
              <a:solidFill>
                <a:srgbClr val="FF0000"/>
              </a:solidFill>
              <a:latin typeface="Arial" panose="020B0604020202020204" pitchFamily="34" charset="0"/>
              <a:ea typeface="Arial" panose="020B0604020202020204" pitchFamily="34" charset="0"/>
            </a:endParaRPr>
          </a:p>
        </p:txBody>
      </p:sp>
      <p:sp>
        <p:nvSpPr>
          <p:cNvPr id="4" name="Text Box 3"/>
          <p:cNvSpPr txBox="1"/>
          <p:nvPr/>
        </p:nvSpPr>
        <p:spPr>
          <a:xfrm>
            <a:off x="-161311" y="2133511"/>
            <a:ext cx="12425087" cy="2676525"/>
          </a:xfrm>
          <a:prstGeom prst="rect">
            <a:avLst/>
          </a:prstGeom>
          <a:noFill/>
        </p:spPr>
        <p:txBody>
          <a:bodyPr wrap="square" rtlCol="0">
            <a:spAutoFit/>
          </a:bodyPr>
          <a:lstStyle/>
          <a:p>
            <a:pPr algn="ctr" eaLnBrk="1" hangingPunct="1">
              <a:buSzPct val="85000"/>
              <a:buFont typeface="Wingdings" panose="05000000000000000000" charset="0"/>
            </a:pPr>
            <a:r>
              <a:rPr lang="en-US" sz="2800" u="sng" dirty="0" smtClean="0">
                <a:solidFill>
                  <a:srgbClr val="FF0000"/>
                </a:solidFill>
                <a:sym typeface="+mn-ea"/>
              </a:rPr>
              <a:t>5G Use </a:t>
            </a:r>
            <a:r>
              <a:rPr lang="en-US" sz="2800" u="sng" dirty="0">
                <a:solidFill>
                  <a:srgbClr val="FF0000"/>
                </a:solidFill>
                <a:sym typeface="+mn-ea"/>
              </a:rPr>
              <a:t>Case 2:</a:t>
            </a:r>
            <a:r>
              <a:rPr lang="en-US" sz="2800" dirty="0">
                <a:solidFill>
                  <a:srgbClr val="FF0000"/>
                </a:solidFill>
                <a:sym typeface="+mn-ea"/>
              </a:rPr>
              <a:t> </a:t>
            </a:r>
            <a:r>
              <a:rPr lang="en-US" sz="2800" dirty="0" smtClean="0">
                <a:sym typeface="+mn-ea"/>
              </a:rPr>
              <a:t>IIIT KALYANI’s  5G Smart </a:t>
            </a:r>
            <a:r>
              <a:rPr lang="en-US" sz="2800" dirty="0" err="1" smtClean="0">
                <a:sym typeface="+mn-ea"/>
              </a:rPr>
              <a:t>Gangasagar</a:t>
            </a:r>
            <a:r>
              <a:rPr lang="en-US" sz="2800" dirty="0" smtClean="0">
                <a:sym typeface="+mn-ea"/>
              </a:rPr>
              <a:t> Island Project              with </a:t>
            </a:r>
            <a:r>
              <a:rPr lang="en-US" sz="2800" dirty="0">
                <a:sym typeface="+mn-ea"/>
              </a:rPr>
              <a:t>Large  Rack 5G , </a:t>
            </a:r>
            <a:r>
              <a:rPr lang="en-US" sz="2800" dirty="0" smtClean="0">
                <a:sym typeface="+mn-ea"/>
              </a:rPr>
              <a:t>Small Portable NIBs </a:t>
            </a:r>
            <a:r>
              <a:rPr lang="en-US" sz="2800" dirty="0">
                <a:sym typeface="+mn-ea"/>
              </a:rPr>
              <a:t>and their  integration </a:t>
            </a:r>
            <a:endParaRPr lang="en-US" sz="2800" dirty="0" smtClean="0">
              <a:sym typeface="+mn-ea"/>
            </a:endParaRPr>
          </a:p>
          <a:p>
            <a:pPr algn="ctr" eaLnBrk="1" hangingPunct="1">
              <a:buSzPct val="85000"/>
              <a:buFont typeface="Wingdings" panose="05000000000000000000" charset="0"/>
            </a:pPr>
            <a:r>
              <a:rPr lang="en-US" sz="2800" dirty="0" smtClean="0">
                <a:sym typeface="+mn-ea"/>
              </a:rPr>
              <a:t>to solve problems of          </a:t>
            </a:r>
          </a:p>
          <a:p>
            <a:pPr algn="ctr" eaLnBrk="1" hangingPunct="1">
              <a:buSzPct val="85000"/>
              <a:buFont typeface="Wingdings" panose="05000000000000000000" charset="0"/>
            </a:pPr>
            <a:r>
              <a:rPr lang="en-US" sz="2800" dirty="0" err="1" smtClean="0">
                <a:sym typeface="+mn-ea"/>
              </a:rPr>
              <a:t>i</a:t>
            </a:r>
            <a:r>
              <a:rPr lang="en-US" sz="2800" dirty="0" smtClean="0">
                <a:sym typeface="+mn-ea"/>
              </a:rPr>
              <a:t>) Ultra Reliability using AI at Underserved Areas in Vessels/Boats                         ii) Service Continuity at Unserved Areas in Mid Sea                                      iii)Congestion Avoidance at Crowd areas like Kapil Muni </a:t>
            </a:r>
            <a:r>
              <a:rPr lang="en-US" sz="2800" dirty="0" err="1" smtClean="0">
                <a:sym typeface="+mn-ea"/>
              </a:rPr>
              <a:t>ashram,Gangasagar</a:t>
            </a:r>
            <a:endParaRPr lang="en-US" sz="2800" dirty="0">
              <a:sym typeface="+mn-ea"/>
            </a:endParaRPr>
          </a:p>
        </p:txBody>
      </p:sp>
      <p:sp>
        <p:nvSpPr>
          <p:cNvPr id="6" name="Text Box 2"/>
          <p:cNvSpPr txBox="1"/>
          <p:nvPr/>
        </p:nvSpPr>
        <p:spPr>
          <a:xfrm>
            <a:off x="171450" y="1119505"/>
            <a:ext cx="9559290" cy="706755"/>
          </a:xfrm>
          <a:prstGeom prst="rect">
            <a:avLst/>
          </a:prstGeom>
          <a:noFill/>
        </p:spPr>
        <p:txBody>
          <a:bodyPr wrap="square" rtlCol="0" anchor="t">
            <a:spAutoFit/>
          </a:bodyPr>
          <a:lstStyle/>
          <a:p>
            <a:r>
              <a:rPr lang="en-US" altLang="en-US" sz="4000" dirty="0"/>
              <a:t>MODULE  </a:t>
            </a:r>
            <a:r>
              <a:rPr lang="en-US" altLang="en-US" sz="4000" dirty="0" smtClean="0"/>
              <a:t>4 </a:t>
            </a:r>
            <a:r>
              <a:rPr lang="en-US" altLang="en-US" sz="4000" dirty="0"/>
              <a:t>of the Syllabus:- </a:t>
            </a:r>
            <a:endParaRPr lang="en-US" sz="4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04152"/>
            <a:ext cx="10363200" cy="1143000"/>
          </a:xfrm>
        </p:spPr>
        <p:txBody>
          <a:bodyPr/>
          <a:lstStyle/>
          <a:p>
            <a:r>
              <a:rPr lang="en-US"/>
              <a:t>Multipath DEMO using SYSTEMVUE software</a:t>
            </a:r>
          </a:p>
        </p:txBody>
      </p:sp>
      <p:graphicFrame>
        <p:nvGraphicFramePr>
          <p:cNvPr id="5" name="Object 4"/>
          <p:cNvGraphicFramePr/>
          <p:nvPr/>
        </p:nvGraphicFramePr>
        <p:xfrm>
          <a:off x="814705" y="1403350"/>
          <a:ext cx="10903585" cy="4653915"/>
        </p:xfrm>
        <a:graphic>
          <a:graphicData uri="http://schemas.openxmlformats.org/presentationml/2006/ole">
            <mc:AlternateContent xmlns:mc="http://schemas.openxmlformats.org/markup-compatibility/2006">
              <mc:Choice xmlns:v="urn:schemas-microsoft-com:vml" Requires="v">
                <p:oleObj spid="_x0000_s1026" r:id="rId3" imgW="10553700" imgH="4048125" progId="Paint.Picture">
                  <p:embed/>
                </p:oleObj>
              </mc:Choice>
              <mc:Fallback>
                <p:oleObj r:id="rId3" imgW="10553700" imgH="4048125" progId="Paint.Picture">
                  <p:embed/>
                  <p:pic>
                    <p:nvPicPr>
                      <p:cNvPr id="0" name="Picture 5"/>
                      <p:cNvPicPr/>
                      <p:nvPr/>
                    </p:nvPicPr>
                    <p:blipFill>
                      <a:blip r:embed="rId4"/>
                      <a:stretch>
                        <a:fillRect/>
                      </a:stretch>
                    </p:blipFill>
                    <p:spPr>
                      <a:xfrm>
                        <a:off x="814705" y="1403350"/>
                        <a:ext cx="10903585" cy="4653915"/>
                      </a:xfrm>
                      <a:prstGeom prst="rect">
                        <a:avLst/>
                      </a:prstGeom>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9225" y="130175"/>
            <a:ext cx="11127740" cy="5208905"/>
          </a:xfrm>
          <a:prstGeom prst="rect">
            <a:avLst/>
          </a:prstGeom>
        </p:spPr>
      </p:pic>
      <p:sp>
        <p:nvSpPr>
          <p:cNvPr id="5" name="Text Box 4"/>
          <p:cNvSpPr txBox="1"/>
          <p:nvPr/>
        </p:nvSpPr>
        <p:spPr>
          <a:xfrm>
            <a:off x="3275330" y="130175"/>
            <a:ext cx="4612005" cy="521970"/>
          </a:xfrm>
          <a:prstGeom prst="rect">
            <a:avLst/>
          </a:prstGeom>
          <a:noFill/>
        </p:spPr>
        <p:txBody>
          <a:bodyPr wrap="square" rtlCol="0">
            <a:spAutoFit/>
          </a:bodyPr>
          <a:lstStyle/>
          <a:p>
            <a:r>
              <a:rPr lang="en-US" sz="2800"/>
              <a:t>Path 1 CIR</a:t>
            </a:r>
            <a:r>
              <a:rPr lang="en-US"/>
              <a:t> </a:t>
            </a:r>
          </a:p>
        </p:txBody>
      </p:sp>
      <p:sp>
        <p:nvSpPr>
          <p:cNvPr id="6" name="Text Box 5"/>
          <p:cNvSpPr txBox="1"/>
          <p:nvPr/>
        </p:nvSpPr>
        <p:spPr>
          <a:xfrm>
            <a:off x="5684520" y="1176655"/>
            <a:ext cx="4064000" cy="953135"/>
          </a:xfrm>
          <a:prstGeom prst="rect">
            <a:avLst/>
          </a:prstGeom>
          <a:noFill/>
        </p:spPr>
        <p:txBody>
          <a:bodyPr wrap="square" rtlCol="0">
            <a:spAutoFit/>
          </a:bodyPr>
          <a:lstStyle/>
          <a:p>
            <a:r>
              <a:rPr lang="en-US" sz="2800"/>
              <a:t>Path 2 CIR ( Channel Impulse response)</a:t>
            </a:r>
          </a:p>
        </p:txBody>
      </p:sp>
      <p:sp>
        <p:nvSpPr>
          <p:cNvPr id="7" name="Text Box 6"/>
          <p:cNvSpPr txBox="1"/>
          <p:nvPr/>
        </p:nvSpPr>
        <p:spPr>
          <a:xfrm>
            <a:off x="523875" y="5734685"/>
            <a:ext cx="11250930" cy="829945"/>
          </a:xfrm>
          <a:prstGeom prst="rect">
            <a:avLst/>
          </a:prstGeom>
          <a:noFill/>
        </p:spPr>
        <p:txBody>
          <a:bodyPr wrap="square" rtlCol="0">
            <a:spAutoFit/>
          </a:bodyPr>
          <a:lstStyle/>
          <a:p>
            <a:r>
              <a:rPr lang="en-US" sz="2400">
                <a:solidFill>
                  <a:srgbClr val="FF0000"/>
                </a:solidFill>
              </a:rPr>
              <a:t>The Problem</a:t>
            </a:r>
            <a:r>
              <a:rPr lang="en-US" sz="2400"/>
              <a:t> of Superposition of  </a:t>
            </a:r>
            <a:r>
              <a:rPr lang="en-US" sz="2400">
                <a:solidFill>
                  <a:srgbClr val="FF0000"/>
                </a:solidFill>
              </a:rPr>
              <a:t>Path 1 CIR</a:t>
            </a:r>
            <a:r>
              <a:rPr lang="en-US" sz="2400"/>
              <a:t> and </a:t>
            </a:r>
            <a:r>
              <a:rPr lang="en-US" sz="2400">
                <a:solidFill>
                  <a:srgbClr val="FF0000"/>
                </a:solidFill>
              </a:rPr>
              <a:t>Path 2 CIR( Delayed)</a:t>
            </a:r>
            <a:r>
              <a:rPr lang="en-US" sz="2400"/>
              <a:t> will cancel the Resultant Reception Signal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Box 3"/>
          <p:cNvSpPr txBox="1"/>
          <p:nvPr/>
        </p:nvSpPr>
        <p:spPr>
          <a:xfrm>
            <a:off x="514985" y="219710"/>
            <a:ext cx="10503535" cy="645160"/>
          </a:xfrm>
          <a:prstGeom prst="rect">
            <a:avLst/>
          </a:prstGeom>
          <a:noFill/>
        </p:spPr>
        <p:txBody>
          <a:bodyPr wrap="square" rtlCol="0" anchor="t">
            <a:spAutoFit/>
          </a:bodyPr>
          <a:lstStyle/>
          <a:p>
            <a:r>
              <a:rPr lang="en-US" altLang="en-US" sz="3600"/>
              <a:t>Problem Definition of Maritime 5G Radio Channel</a:t>
            </a:r>
            <a:endParaRPr lang="en-US" sz="3600"/>
          </a:p>
        </p:txBody>
      </p:sp>
      <p:sp>
        <p:nvSpPr>
          <p:cNvPr id="5" name="Text Box 4"/>
          <p:cNvSpPr txBox="1"/>
          <p:nvPr/>
        </p:nvSpPr>
        <p:spPr>
          <a:xfrm>
            <a:off x="514985" y="734060"/>
            <a:ext cx="10996295" cy="6123940"/>
          </a:xfrm>
          <a:prstGeom prst="rect">
            <a:avLst/>
          </a:prstGeom>
          <a:noFill/>
        </p:spPr>
        <p:txBody>
          <a:bodyPr wrap="square" rtlCol="0" anchor="t">
            <a:spAutoFit/>
          </a:bodyPr>
          <a:lstStyle/>
          <a:p>
            <a:pPr algn="just"/>
            <a:r>
              <a:rPr lang="en-US" altLang="en-US" sz="2800"/>
              <a:t>The most important prerequisite for the 5G maritime communication system is the analysis of the sea water radio channel.</a:t>
            </a:r>
          </a:p>
          <a:p>
            <a:pPr algn="just"/>
            <a:r>
              <a:rPr lang="en-US" altLang="en-US" sz="2800"/>
              <a:t>I</a:t>
            </a:r>
            <a:r>
              <a:rPr lang="en-US" altLang="en-US" sz="2800">
                <a:solidFill>
                  <a:srgbClr val="FF0000"/>
                </a:solidFill>
              </a:rPr>
              <a:t>n this section, we discuss the problem of seawater on radio wave propagation impacting the communication system severely. </a:t>
            </a:r>
            <a:r>
              <a:rPr lang="en-US" altLang="en-US" sz="2800"/>
              <a:t>The seawater radio channel produces lots of multipath rays i.e., Ray 1(Direct LOS ray) and Ray 2 (multipath reflected rays from the surface of the seawater). The communication channel will be disturbed by the multipath reflected rays from sea water which acts as a </a:t>
            </a:r>
            <a:r>
              <a:rPr lang="en-US" altLang="en-US" sz="2800">
                <a:solidFill>
                  <a:srgbClr val="FF0000"/>
                </a:solidFill>
              </a:rPr>
              <a:t>distributed mirror.</a:t>
            </a:r>
            <a:r>
              <a:rPr lang="en-US" altLang="en-US" sz="2800"/>
              <a:t> Both the LOS ray and reflected rays will be superimposed and creates problem in communication. Also, tidal waves play a major role in these signal fluctuations. </a:t>
            </a:r>
          </a:p>
          <a:p>
            <a:pPr algn="just"/>
            <a:r>
              <a:rPr lang="en-US" altLang="en-US" sz="2800"/>
              <a:t>On this context, </a:t>
            </a:r>
            <a:r>
              <a:rPr lang="en-US" altLang="en-US" sz="2800">
                <a:solidFill>
                  <a:srgbClr val="FF0000"/>
                </a:solidFill>
              </a:rPr>
              <a:t>we have conducted a propagation experiment to study the problems of seawater radio waves in 5G communication in remote islands</a:t>
            </a:r>
            <a:r>
              <a:rPr lang="en-US" altLang="en-US"/>
              <a:t>. </a:t>
            </a:r>
            <a:r>
              <a:rPr lang="en-US" altLang="en-US" sz="2800"/>
              <a:t>sponsored by</a:t>
            </a:r>
            <a:r>
              <a:rPr lang="en-US" altLang="en-US" sz="2800">
                <a:solidFill>
                  <a:srgbClr val="00B0F0"/>
                </a:solidFill>
              </a:rPr>
              <a:t> DRDO, Hyderabad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291152" y="239805"/>
            <a:ext cx="11582400" cy="398780"/>
          </a:xfrm>
          <a:prstGeom prst="rect">
            <a:avLst/>
          </a:prstGeom>
        </p:spPr>
        <p:txBody>
          <a:bodyPr wrap="square">
            <a:spAutoFit/>
          </a:bodyPr>
          <a:lstStyle/>
          <a:p>
            <a:r>
              <a:rPr lang="en-US" sz="2000" dirty="0">
                <a:solidFill>
                  <a:srgbClr val="FF0000"/>
                </a:solidFill>
              </a:rPr>
              <a:t>Propagation Experiment of Maritime 5G SEA Channels </a:t>
            </a:r>
          </a:p>
        </p:txBody>
      </p:sp>
      <p:sp>
        <p:nvSpPr>
          <p:cNvPr id="5" name="Rectangle 4"/>
          <p:cNvSpPr/>
          <p:nvPr/>
        </p:nvSpPr>
        <p:spPr>
          <a:xfrm>
            <a:off x="291152" y="639915"/>
            <a:ext cx="11459570" cy="4939030"/>
          </a:xfrm>
          <a:prstGeom prst="rect">
            <a:avLst/>
          </a:prstGeom>
        </p:spPr>
        <p:txBody>
          <a:bodyPr wrap="square">
            <a:spAutoFit/>
          </a:bodyPr>
          <a:lstStyle/>
          <a:p>
            <a:pPr algn="just"/>
            <a:r>
              <a:rPr lang="en-US" sz="2100" dirty="0"/>
              <a:t>To implement a 5G  in remote islands, we experimented on radio wave propagation measurement at a remote island </a:t>
            </a:r>
            <a:r>
              <a:rPr lang="en-US" sz="2100" dirty="0" err="1"/>
              <a:t>Gangasagar</a:t>
            </a:r>
            <a:r>
              <a:rPr lang="en-US" sz="2100" dirty="0"/>
              <a:t> Island, West Bengal, India).</a:t>
            </a:r>
          </a:p>
          <a:p>
            <a:pPr algn="just"/>
            <a:r>
              <a:rPr lang="en-US" sz="2100" dirty="0" err="1"/>
              <a:t>We</a:t>
            </a:r>
            <a:r>
              <a:rPr lang="en-US" sz="2100" dirty="0"/>
              <a:t> have conducted a propagation experiment to study the problem of seawater radio waves in 5G communication. In this experiment, we have kept the transmitter at the Rooftop of a 2nd floor building at </a:t>
            </a:r>
            <a:r>
              <a:rPr lang="en-US" sz="2100" dirty="0" err="1">
                <a:solidFill>
                  <a:srgbClr val="00B0F0"/>
                </a:solidFill>
              </a:rPr>
              <a:t>Kachuberia</a:t>
            </a:r>
            <a:r>
              <a:rPr lang="en-US" sz="2100" dirty="0">
                <a:solidFill>
                  <a:srgbClr val="00B0F0"/>
                </a:solidFill>
              </a:rPr>
              <a:t>, </a:t>
            </a:r>
            <a:r>
              <a:rPr lang="en-US" sz="2100" dirty="0" err="1">
                <a:solidFill>
                  <a:srgbClr val="00B0F0"/>
                </a:solidFill>
              </a:rPr>
              <a:t>Gangasagar</a:t>
            </a:r>
            <a:r>
              <a:rPr lang="en-US" sz="2100" dirty="0">
                <a:solidFill>
                  <a:srgbClr val="00B0F0"/>
                </a:solidFill>
              </a:rPr>
              <a:t> Island</a:t>
            </a:r>
            <a:r>
              <a:rPr lang="en-US" sz="2100" dirty="0"/>
              <a:t>, and the receiver at the Rooftop of another 2nd floor building at </a:t>
            </a:r>
            <a:r>
              <a:rPr lang="en-US" sz="2100" dirty="0" err="1">
                <a:solidFill>
                  <a:srgbClr val="00B0F0"/>
                </a:solidFill>
              </a:rPr>
              <a:t>Kakdwip</a:t>
            </a:r>
            <a:r>
              <a:rPr lang="en-US" sz="2100" dirty="0">
                <a:solidFill>
                  <a:srgbClr val="00B0F0"/>
                </a:solidFill>
              </a:rPr>
              <a:t>.</a:t>
            </a:r>
            <a:r>
              <a:rPr lang="en-US" sz="2100" dirty="0"/>
              <a:t> The LOS link was established over the river using Two radios at 11.5 GHz and 12.5 GHz which is severely affected by sea water time to time.</a:t>
            </a:r>
          </a:p>
          <a:p>
            <a:pPr algn="just"/>
            <a:r>
              <a:rPr lang="en-US" sz="2100" dirty="0"/>
              <a:t>The above experiment  was conducted by placing</a:t>
            </a:r>
          </a:p>
          <a:p>
            <a:pPr algn="just"/>
            <a:r>
              <a:rPr lang="en-US" sz="2100" dirty="0"/>
              <a:t>•	One Ku Band antenna and transmitter at </a:t>
            </a:r>
            <a:r>
              <a:rPr lang="en-US" sz="2100" dirty="0" err="1"/>
              <a:t>Kachuberia</a:t>
            </a:r>
            <a:r>
              <a:rPr lang="en-US" sz="2100" dirty="0"/>
              <a:t>, </a:t>
            </a:r>
            <a:r>
              <a:rPr lang="en-US" sz="2100" dirty="0" err="1"/>
              <a:t>GangaSagar</a:t>
            </a:r>
            <a:endParaRPr lang="en-US" sz="2100" dirty="0"/>
          </a:p>
          <a:p>
            <a:pPr algn="just"/>
            <a:r>
              <a:rPr lang="en-US" sz="2100" dirty="0"/>
              <a:t>•	Another antenna and receiver  at </a:t>
            </a:r>
            <a:r>
              <a:rPr lang="en-US" sz="2100" dirty="0" err="1"/>
              <a:t>Kakdwip</a:t>
            </a:r>
            <a:r>
              <a:rPr lang="en-US" sz="2100" dirty="0"/>
              <a:t> 8 No. Jetty.</a:t>
            </a:r>
          </a:p>
          <a:p>
            <a:pPr algn="just"/>
            <a:r>
              <a:rPr lang="en-US" sz="2100" dirty="0"/>
              <a:t>•	We successfully established a 5G P2P (Point to Point) communication link between one point towards the land side at </a:t>
            </a:r>
            <a:r>
              <a:rPr lang="en-US" sz="2100" dirty="0" err="1"/>
              <a:t>Kakdwip</a:t>
            </a:r>
            <a:r>
              <a:rPr lang="en-US" sz="2100" dirty="0"/>
              <a:t>, west Bengal, and another point at </a:t>
            </a:r>
            <a:r>
              <a:rPr lang="en-US" sz="2100" dirty="0" err="1"/>
              <a:t>Sagar</a:t>
            </a:r>
            <a:r>
              <a:rPr lang="en-US" sz="2100" dirty="0"/>
              <a:t> Island over the Bay of Bengal.</a:t>
            </a:r>
          </a:p>
          <a:p>
            <a:pPr algn="just"/>
            <a:r>
              <a:rPr lang="en-US" sz="2100" dirty="0"/>
              <a:t>•	The wireless channel is the seawater in between the two points which is very dynamic and random creating severe fading and impairments to the communication system.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1"/>
          <p:cNvGraphicFramePr/>
          <p:nvPr/>
        </p:nvGraphicFramePr>
        <p:xfrm>
          <a:off x="276225" y="354330"/>
          <a:ext cx="11639550" cy="6148705"/>
        </p:xfrm>
        <a:graphic>
          <a:graphicData uri="http://schemas.openxmlformats.org/presentationml/2006/ole">
            <mc:AlternateContent xmlns:mc="http://schemas.openxmlformats.org/markup-compatibility/2006">
              <mc:Choice xmlns:v="urn:schemas-microsoft-com:vml" Requires="v">
                <p:oleObj spid="_x0000_s2050" r:id="rId3" imgW="11630025" imgH="6143625" progId="Paint.Picture">
                  <p:embed/>
                </p:oleObj>
              </mc:Choice>
              <mc:Fallback>
                <p:oleObj r:id="rId3" imgW="11630025" imgH="6143625" progId="Paint.Picture">
                  <p:embed/>
                  <p:pic>
                    <p:nvPicPr>
                      <p:cNvPr id="0" name="Picture 2"/>
                      <p:cNvPicPr/>
                      <p:nvPr/>
                    </p:nvPicPr>
                    <p:blipFill>
                      <a:blip r:embed="rId4"/>
                      <a:stretch>
                        <a:fillRect/>
                      </a:stretch>
                    </p:blipFill>
                    <p:spPr>
                      <a:xfrm>
                        <a:off x="276225" y="354330"/>
                        <a:ext cx="11639550" cy="6148705"/>
                      </a:xfrm>
                      <a:prstGeom prst="rect">
                        <a:avLst/>
                      </a:prstGeom>
                    </p:spPr>
                  </p:pic>
                </p:oleObj>
              </mc:Fallback>
            </mc:AlternateContent>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40926" y="351666"/>
            <a:ext cx="11063785" cy="922020"/>
          </a:xfrm>
          <a:prstGeom prst="rect">
            <a:avLst/>
          </a:prstGeom>
        </p:spPr>
        <p:txBody>
          <a:bodyPr wrap="square">
            <a:spAutoFit/>
          </a:bodyPr>
          <a:lstStyle/>
          <a:p>
            <a:pPr algn="just"/>
            <a:r>
              <a:rPr lang="en-US" dirty="0">
                <a:sym typeface="+mn-ea"/>
              </a:rPr>
              <a:t>The above experiment  was conducted </a:t>
            </a:r>
            <a:r>
              <a:rPr lang="en-US" dirty="0"/>
              <a:t>by placing</a:t>
            </a:r>
          </a:p>
          <a:p>
            <a:pPr algn="just"/>
            <a:r>
              <a:rPr lang="en-US" dirty="0"/>
              <a:t>One Ku Band antenna and transmitter at KACHUBERIA, GANGASAGAR  </a:t>
            </a:r>
          </a:p>
          <a:p>
            <a:pPr algn="just"/>
            <a:r>
              <a:rPr lang="en-US" dirty="0"/>
              <a:t>Another antenna and receiver  at </a:t>
            </a:r>
            <a:r>
              <a:rPr lang="en-US" dirty="0" err="1"/>
              <a:t>Kakdwip</a:t>
            </a:r>
            <a:r>
              <a:rPr lang="en-US" dirty="0"/>
              <a:t> 8 No. Jetty as shown in Figure below.</a:t>
            </a:r>
            <a:endParaRPr lang="en-IN" dirty="0"/>
          </a:p>
        </p:txBody>
      </p:sp>
      <p:pic>
        <p:nvPicPr>
          <p:cNvPr id="6" name="Picture 5" descr="Diagram&#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92960" y="1943100"/>
            <a:ext cx="8735060" cy="3405505"/>
          </a:xfrm>
          <a:prstGeom prst="rect">
            <a:avLst/>
          </a:prstGeom>
        </p:spPr>
      </p:pic>
      <p:sp>
        <p:nvSpPr>
          <p:cNvPr id="7" name="Rectangle 6"/>
          <p:cNvSpPr/>
          <p:nvPr/>
        </p:nvSpPr>
        <p:spPr>
          <a:xfrm>
            <a:off x="3759532" y="5739550"/>
            <a:ext cx="6096000" cy="645160"/>
          </a:xfrm>
          <a:prstGeom prst="rect">
            <a:avLst/>
          </a:prstGeom>
        </p:spPr>
        <p:txBody>
          <a:bodyPr>
            <a:spAutoFit/>
          </a:bodyPr>
          <a:lstStyle/>
          <a:p>
            <a:r>
              <a:rPr lang="en-US" dirty="0"/>
              <a:t>Fig. : Experimental Set up to Analyze /Estimate the Sea Environment at </a:t>
            </a:r>
            <a:r>
              <a:rPr lang="en-US" dirty="0" err="1"/>
              <a:t>Sagar</a:t>
            </a:r>
            <a:r>
              <a:rPr lang="en-US" dirty="0"/>
              <a:t> Island, West Bengal</a:t>
            </a:r>
            <a:endParaRPr lang="en-IN" dirty="0"/>
          </a:p>
        </p:txBody>
      </p:sp>
      <p:sp>
        <p:nvSpPr>
          <p:cNvPr id="2" name="Text Box 1"/>
          <p:cNvSpPr txBox="1"/>
          <p:nvPr/>
        </p:nvSpPr>
        <p:spPr>
          <a:xfrm>
            <a:off x="263525" y="5844540"/>
            <a:ext cx="3791585" cy="645160"/>
          </a:xfrm>
          <a:prstGeom prst="rect">
            <a:avLst/>
          </a:prstGeom>
          <a:noFill/>
        </p:spPr>
        <p:txBody>
          <a:bodyPr wrap="square" rtlCol="0">
            <a:spAutoFit/>
          </a:bodyPr>
          <a:lstStyle/>
          <a:p>
            <a:r>
              <a:rPr lang="en-US"/>
              <a:t>LNBC ... Low Noise Block Converter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955926" y="811090"/>
            <a:ext cx="5262880" cy="368300"/>
          </a:xfrm>
          <a:prstGeom prst="rect">
            <a:avLst/>
          </a:prstGeom>
        </p:spPr>
        <p:txBody>
          <a:bodyPr wrap="none">
            <a:spAutoFit/>
          </a:bodyPr>
          <a:lstStyle/>
          <a:p>
            <a:r>
              <a:rPr lang="en-US" dirty="0"/>
              <a:t>Table 6.1: Link Budget of 5G  Communication Link</a:t>
            </a:r>
            <a:endParaRPr lang="en-IN" dirty="0"/>
          </a:p>
        </p:txBody>
      </p:sp>
      <p:graphicFrame>
        <p:nvGraphicFramePr>
          <p:cNvPr id="6" name="Table 5"/>
          <p:cNvGraphicFramePr>
            <a:graphicFrameLocks noGrp="1"/>
          </p:cNvGraphicFramePr>
          <p:nvPr>
            <p:custDataLst>
              <p:tags r:id="rId1"/>
            </p:custDataLst>
          </p:nvPr>
        </p:nvGraphicFramePr>
        <p:xfrm>
          <a:off x="3188335" y="1553845"/>
          <a:ext cx="5556250" cy="3576320"/>
        </p:xfrm>
        <a:graphic>
          <a:graphicData uri="http://schemas.openxmlformats.org/drawingml/2006/table">
            <a:tbl>
              <a:tblPr/>
              <a:tblGrid>
                <a:gridCol w="3357880"/>
                <a:gridCol w="2198370"/>
              </a:tblGrid>
              <a:tr h="447040">
                <a:tc>
                  <a:txBody>
                    <a:bodyPr/>
                    <a:lstStyle/>
                    <a:p>
                      <a:pPr algn="ctr">
                        <a:lnSpc>
                          <a:spcPct val="150000"/>
                        </a:lnSpc>
                        <a:spcAft>
                          <a:spcPts val="0"/>
                        </a:spcAft>
                      </a:pPr>
                      <a:r>
                        <a:rPr lang="en-IN" sz="12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Parameters</a:t>
                      </a:r>
                      <a:endParaRPr lang="en-IN" sz="1100">
                        <a:effectLst/>
                        <a:latin typeface="Calibri" panose="020F0502020204030204" pitchFamily="34" charset="0"/>
                        <a:cs typeface="Times New Roman" panose="02020603050405020304" pitchFamily="18" charset="0"/>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IN" sz="12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Value</a:t>
                      </a:r>
                      <a:endParaRPr lang="en-IN" sz="1100">
                        <a:effectLst/>
                        <a:latin typeface="Calibri" panose="020F0502020204030204" pitchFamily="34" charset="0"/>
                        <a:cs typeface="Times New Roman" panose="02020603050405020304" pitchFamily="18" charset="0"/>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7040">
                <a:tc>
                  <a:txBody>
                    <a:bodyPr/>
                    <a:lstStyle/>
                    <a:p>
                      <a:pPr>
                        <a:lnSpc>
                          <a:spcPct val="150000"/>
                        </a:lnSpc>
                        <a:spcAft>
                          <a:spcPts val="0"/>
                        </a:spcAft>
                      </a:pPr>
                      <a:r>
                        <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Distance between Transmitter and Receiver</a:t>
                      </a:r>
                      <a:endParaRPr lang="en-US" sz="1100">
                        <a:effectLst/>
                        <a:latin typeface="Calibri" panose="020F0502020204030204" pitchFamily="34" charset="0"/>
                        <a:cs typeface="Times New Roman" panose="02020603050405020304" pitchFamily="18" charset="0"/>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IN"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 km</a:t>
                      </a:r>
                      <a:endParaRPr lang="en-IN" sz="1100">
                        <a:effectLst/>
                        <a:latin typeface="Calibri" panose="020F0502020204030204" pitchFamily="34" charset="0"/>
                        <a:cs typeface="Times New Roman" panose="02020603050405020304" pitchFamily="18" charset="0"/>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7040">
                <a:tc>
                  <a:txBody>
                    <a:bodyPr/>
                    <a:lstStyle/>
                    <a:p>
                      <a:pPr>
                        <a:lnSpc>
                          <a:spcPct val="150000"/>
                        </a:lnSpc>
                        <a:spcAft>
                          <a:spcPts val="0"/>
                        </a:spcAft>
                      </a:pPr>
                      <a:r>
                        <a:rPr lang="sv-SE"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Transmitter Ku Band Antenna Height</a:t>
                      </a:r>
                      <a:endParaRPr lang="sv-SE" sz="1100">
                        <a:effectLst/>
                        <a:latin typeface="Calibri" panose="020F0502020204030204" pitchFamily="34" charset="0"/>
                        <a:cs typeface="Times New Roman" panose="02020603050405020304" pitchFamily="18" charset="0"/>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IN"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m</a:t>
                      </a:r>
                      <a:endParaRPr lang="en-IN" sz="1100">
                        <a:effectLst/>
                        <a:latin typeface="Calibri" panose="020F0502020204030204" pitchFamily="34" charset="0"/>
                        <a:cs typeface="Times New Roman" panose="02020603050405020304" pitchFamily="18" charset="0"/>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7040">
                <a:tc>
                  <a:txBody>
                    <a:bodyPr/>
                    <a:lstStyle/>
                    <a:p>
                      <a:pPr>
                        <a:lnSpc>
                          <a:spcPct val="150000"/>
                        </a:lnSpc>
                        <a:spcAft>
                          <a:spcPts val="0"/>
                        </a:spcAft>
                      </a:pPr>
                      <a:r>
                        <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Receiver Ku Band Antenna Height</a:t>
                      </a:r>
                      <a:endParaRPr lang="en-US" sz="1100">
                        <a:effectLst/>
                        <a:latin typeface="Calibri" panose="020F0502020204030204" pitchFamily="34" charset="0"/>
                        <a:cs typeface="Times New Roman" panose="02020603050405020304" pitchFamily="18" charset="0"/>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IN"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m</a:t>
                      </a:r>
                      <a:endParaRPr lang="en-IN" sz="1100">
                        <a:effectLst/>
                        <a:latin typeface="Calibri" panose="020F0502020204030204" pitchFamily="34" charset="0"/>
                        <a:cs typeface="Times New Roman" panose="02020603050405020304" pitchFamily="18" charset="0"/>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7040">
                <a:tc>
                  <a:txBody>
                    <a:bodyPr/>
                    <a:lstStyle/>
                    <a:p>
                      <a:pPr>
                        <a:lnSpc>
                          <a:spcPct val="150000"/>
                        </a:lnSpc>
                        <a:spcAft>
                          <a:spcPts val="0"/>
                        </a:spcAft>
                      </a:pPr>
                      <a:r>
                        <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Receiver Ku Band Antenna Gain</a:t>
                      </a:r>
                      <a:endParaRPr lang="en-US" sz="1100">
                        <a:effectLst/>
                        <a:latin typeface="Calibri" panose="020F0502020204030204" pitchFamily="34" charset="0"/>
                        <a:cs typeface="Times New Roman" panose="02020603050405020304" pitchFamily="18" charset="0"/>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IN"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39.2 dB</a:t>
                      </a:r>
                      <a:endParaRPr lang="en-IN" sz="1100">
                        <a:effectLst/>
                        <a:latin typeface="Calibri" panose="020F0502020204030204" pitchFamily="34" charset="0"/>
                        <a:cs typeface="Times New Roman" panose="02020603050405020304" pitchFamily="18" charset="0"/>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7040">
                <a:tc>
                  <a:txBody>
                    <a:bodyPr/>
                    <a:lstStyle/>
                    <a:p>
                      <a:pPr>
                        <a:lnSpc>
                          <a:spcPct val="150000"/>
                        </a:lnSpc>
                        <a:spcAft>
                          <a:spcPts val="0"/>
                        </a:spcAft>
                      </a:pPr>
                      <a:r>
                        <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Receiver Ku Band Antenna Gain</a:t>
                      </a:r>
                      <a:endParaRPr lang="en-US" sz="1100">
                        <a:effectLst/>
                        <a:latin typeface="Calibri" panose="020F0502020204030204" pitchFamily="34" charset="0"/>
                        <a:cs typeface="Times New Roman" panose="02020603050405020304" pitchFamily="18" charset="0"/>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IN"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39.2 dB</a:t>
                      </a:r>
                      <a:endParaRPr lang="en-IN" sz="1100">
                        <a:effectLst/>
                        <a:latin typeface="Calibri" panose="020F0502020204030204" pitchFamily="34" charset="0"/>
                        <a:cs typeface="Times New Roman" panose="02020603050405020304" pitchFamily="18" charset="0"/>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7040">
                <a:tc>
                  <a:txBody>
                    <a:bodyPr/>
                    <a:lstStyle/>
                    <a:p>
                      <a:pPr>
                        <a:lnSpc>
                          <a:spcPct val="150000"/>
                        </a:lnSpc>
                        <a:spcAft>
                          <a:spcPts val="0"/>
                        </a:spcAft>
                      </a:pPr>
                      <a:r>
                        <a:rPr lang="en-IN"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Gun Diodes</a:t>
                      </a:r>
                      <a:endParaRPr lang="en-IN" sz="1100">
                        <a:effectLst/>
                        <a:latin typeface="Calibri" panose="020F0502020204030204" pitchFamily="34" charset="0"/>
                        <a:cs typeface="Times New Roman" panose="02020603050405020304" pitchFamily="18" charset="0"/>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IN"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11.5 GHz &amp; 12.5 GHz</a:t>
                      </a:r>
                      <a:endParaRPr lang="en-IN" sz="1100">
                        <a:effectLst/>
                        <a:latin typeface="Calibri" panose="020F0502020204030204" pitchFamily="34" charset="0"/>
                        <a:cs typeface="Times New Roman" panose="02020603050405020304" pitchFamily="18" charset="0"/>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7040">
                <a:tc>
                  <a:txBody>
                    <a:bodyPr/>
                    <a:lstStyle/>
                    <a:p>
                      <a:pPr>
                        <a:lnSpc>
                          <a:spcPct val="150000"/>
                        </a:lnSpc>
                        <a:spcAft>
                          <a:spcPts val="0"/>
                        </a:spcAft>
                      </a:pPr>
                      <a:r>
                        <a:rPr lang="en-IN"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Gun Diode Voltage</a:t>
                      </a:r>
                      <a:endParaRPr lang="en-IN" sz="1100">
                        <a:effectLst/>
                        <a:latin typeface="Calibri" panose="020F0502020204030204" pitchFamily="34" charset="0"/>
                        <a:cs typeface="Times New Roman" panose="02020603050405020304" pitchFamily="18" charset="0"/>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IN" sz="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12V</a:t>
                      </a:r>
                      <a:endParaRPr lang="en-IN" sz="1100" dirty="0">
                        <a:effectLst/>
                        <a:latin typeface="Calibri" panose="020F0502020204030204" pitchFamily="34" charset="0"/>
                        <a:cs typeface="Times New Roman" panose="02020603050405020304" pitchFamily="18" charset="0"/>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91515" y="467995"/>
            <a:ext cx="10717530" cy="5219700"/>
          </a:xfrm>
          <a:prstGeom prst="rect">
            <a:avLst/>
          </a:prstGeom>
        </p:spPr>
      </p:pic>
      <p:sp>
        <p:nvSpPr>
          <p:cNvPr id="5" name="Rectangle 4"/>
          <p:cNvSpPr/>
          <p:nvPr/>
        </p:nvSpPr>
        <p:spPr>
          <a:xfrm>
            <a:off x="692150" y="5961380"/>
            <a:ext cx="11106150" cy="645160"/>
          </a:xfrm>
          <a:prstGeom prst="rect">
            <a:avLst/>
          </a:prstGeom>
        </p:spPr>
        <p:txBody>
          <a:bodyPr wrap="square">
            <a:spAutoFit/>
          </a:bodyPr>
          <a:lstStyle/>
          <a:p>
            <a:r>
              <a:rPr lang="en-US" dirty="0"/>
              <a:t>Fig 6.9: Results Explaining the Necessity of Frequency Diversion in 11.5 and 12.5 GHz 5G System at Sea Environment (</a:t>
            </a:r>
            <a:r>
              <a:rPr lang="en-US" dirty="0" err="1"/>
              <a:t>Sagar</a:t>
            </a:r>
            <a:r>
              <a:rPr lang="en-US" dirty="0"/>
              <a:t> Island)</a:t>
            </a:r>
            <a:endParaRPr lang="en-I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Box 3"/>
          <p:cNvSpPr txBox="1"/>
          <p:nvPr/>
        </p:nvSpPr>
        <p:spPr>
          <a:xfrm>
            <a:off x="639445" y="635635"/>
            <a:ext cx="11050270" cy="5810250"/>
          </a:xfrm>
          <a:prstGeom prst="rect">
            <a:avLst/>
          </a:prstGeom>
          <a:noFill/>
        </p:spPr>
        <p:txBody>
          <a:bodyPr wrap="square" rtlCol="0" anchor="t">
            <a:noAutofit/>
          </a:bodyPr>
          <a:lstStyle/>
          <a:p>
            <a:pPr algn="just"/>
            <a:r>
              <a:rPr lang="en-US" altLang="en-US" sz="3600"/>
              <a:t>As shown in Figure 6.9, the authors have successfully conducted a propagation experiment .  The propagation experiments are conducted with the different heights of the tidal waves with  two different Radio carrier frequencies 11.5 GHz and 12.5 GHz. </a:t>
            </a:r>
          </a:p>
          <a:p>
            <a:pPr algn="just"/>
            <a:r>
              <a:rPr lang="en-US" altLang="en-US" sz="3600"/>
              <a:t> Results  are divided into Three regions i.e., Region I, Region II, and Region III at different time intervals (IST) with different Tidal Heights which is also plotted in the same graph.</a:t>
            </a:r>
            <a:endParaRPr lang="en-US" sz="36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87843" y="208915"/>
            <a:ext cx="11491415" cy="4892675"/>
          </a:xfrm>
          <a:prstGeom prst="rect">
            <a:avLst/>
          </a:prstGeom>
        </p:spPr>
        <p:txBody>
          <a:bodyPr wrap="square">
            <a:spAutoFit/>
          </a:bodyPr>
          <a:lstStyle/>
          <a:p>
            <a:pPr algn="just"/>
            <a:r>
              <a:rPr lang="en-US" sz="2400" dirty="0"/>
              <a:t>we can observe that the </a:t>
            </a:r>
            <a:r>
              <a:rPr lang="en-US" sz="2400" dirty="0">
                <a:solidFill>
                  <a:srgbClr val="00B0F0"/>
                </a:solidFill>
              </a:rPr>
              <a:t>signal reception is exceptionally Good </a:t>
            </a:r>
            <a:r>
              <a:rPr lang="en-US" sz="2400" dirty="0"/>
              <a:t> in </a:t>
            </a:r>
            <a:r>
              <a:rPr lang="en-US" sz="2400" dirty="0">
                <a:solidFill>
                  <a:srgbClr val="FF0000"/>
                </a:solidFill>
              </a:rPr>
              <a:t>region I</a:t>
            </a:r>
            <a:r>
              <a:rPr lang="en-US" sz="2400" dirty="0"/>
              <a:t> in both carrier frequencies.</a:t>
            </a:r>
          </a:p>
          <a:p>
            <a:pPr algn="just"/>
            <a:r>
              <a:rPr lang="en-US" sz="2400" dirty="0">
                <a:solidFill>
                  <a:srgbClr val="FF0000"/>
                </a:solidFill>
              </a:rPr>
              <a:t>In Region II</a:t>
            </a:r>
            <a:r>
              <a:rPr lang="en-US" sz="2400" dirty="0"/>
              <a:t>, when the tidal height gets fluctuate, the signal strength at 11.5 GHz carrier frequency is exceptionally good but the signal strength </a:t>
            </a:r>
            <a:r>
              <a:rPr lang="en-US" sz="2400" dirty="0">
                <a:solidFill>
                  <a:srgbClr val="FF0000"/>
                </a:solidFill>
              </a:rPr>
              <a:t>deteriorated</a:t>
            </a:r>
            <a:r>
              <a:rPr lang="en-US" sz="2400" dirty="0"/>
              <a:t> at 12.5 GHz carrier frequency in a different time interval. </a:t>
            </a:r>
          </a:p>
          <a:p>
            <a:pPr algn="just"/>
            <a:r>
              <a:rPr lang="en-US" sz="2400" dirty="0"/>
              <a:t>Similarly, in </a:t>
            </a:r>
            <a:r>
              <a:rPr lang="en-US" sz="2400" dirty="0">
                <a:solidFill>
                  <a:srgbClr val="FF0000"/>
                </a:solidFill>
              </a:rPr>
              <a:t>Region III</a:t>
            </a:r>
            <a:r>
              <a:rPr lang="en-US" sz="2400" dirty="0"/>
              <a:t>, the signal strength at 12.5 GHz carrier frequency is exceptionally good  but the signal strength deteriorated at 11.5 GHz carrier frequency in a different time interval. The signal distortion at the different regions is due to the fluctuation of tidal waves at different time intervals. The additional multipath effects due to the seawater surface reflection cause severe effects on radio waves because of the salinity of the seawater which is very dangerous to radio waves. The signal fading of received signal in both the carrier frequencies are 30 </a:t>
            </a:r>
            <a:r>
              <a:rPr lang="en-US" sz="2400" dirty="0" err="1"/>
              <a:t>dB.</a:t>
            </a:r>
            <a:r>
              <a:rPr lang="en-US" sz="2400" dirty="0"/>
              <a:t> The summary of propagation at different regions is shown in Table 6.2.</a:t>
            </a:r>
            <a:endParaRPr lang="en-IN"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7285" y="2857183"/>
            <a:ext cx="10363200" cy="1143000"/>
          </a:xfrm>
        </p:spPr>
        <p:txBody>
          <a:bodyPr/>
          <a:lstStyle/>
          <a:p>
            <a:r>
              <a:rPr lang="en-US"/>
              <a:t>Today’s  CLASS : </a:t>
            </a:r>
            <a:r>
              <a:rPr lang="en-US">
                <a:solidFill>
                  <a:srgbClr val="FF0000"/>
                </a:solidFill>
              </a:rPr>
              <a:t>5G USE CASE 2: ITEM 1 with ONE CELL  </a:t>
            </a:r>
            <a:r>
              <a:rPr lang="en-US"/>
              <a:t>(</a:t>
            </a:r>
            <a:r>
              <a:rPr lang="en-US" dirty="0" smtClean="0">
                <a:sym typeface="+mn-ea"/>
              </a:rPr>
              <a:t>Ultra Reliability using AI at Underserved Areas in Vessels/Boats ) </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
            <p:custDataLst>
              <p:tags r:id="rId1"/>
            </p:custDataLst>
          </p:nvPr>
        </p:nvGraphicFramePr>
        <p:xfrm>
          <a:off x="580390" y="668655"/>
          <a:ext cx="11132185" cy="6189345"/>
        </p:xfrm>
        <a:graphic>
          <a:graphicData uri="http://schemas.openxmlformats.org/drawingml/2006/table">
            <a:tbl>
              <a:tblPr/>
              <a:tblGrid>
                <a:gridCol w="2707640"/>
                <a:gridCol w="1579880"/>
                <a:gridCol w="1953260"/>
                <a:gridCol w="1963420"/>
                <a:gridCol w="2927985"/>
              </a:tblGrid>
              <a:tr h="1294765">
                <a:tc>
                  <a:txBody>
                    <a:bodyPr/>
                    <a:lstStyle/>
                    <a:p>
                      <a:pPr algn="ctr">
                        <a:lnSpc>
                          <a:spcPct val="150000"/>
                        </a:lnSpc>
                        <a:spcAft>
                          <a:spcPts val="0"/>
                        </a:spcAft>
                      </a:pPr>
                      <a:r>
                        <a:rPr lang="en-US" sz="1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Region Marked on the Curve</a:t>
                      </a:r>
                    </a:p>
                  </a:txBody>
                  <a:tcPr marL="51564" marR="51564" marT="34376" marB="3437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IN" sz="14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Sea Tidal Level (mm) concerning Local Datum</a:t>
                      </a:r>
                    </a:p>
                  </a:txBody>
                  <a:tcPr marL="51564" marR="51564" marT="34376" marB="3437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Received Signal Strength (dB)</a:t>
                      </a:r>
                      <a:endParaRPr lang="en-US" sz="1400">
                        <a:effectLst/>
                        <a:latin typeface="Calibri" panose="020F0502020204030204" pitchFamily="34" charset="0"/>
                        <a:cs typeface="Times New Roman" panose="02020603050405020304" pitchFamily="18" charset="0"/>
                      </a:endParaRPr>
                    </a:p>
                    <a:p>
                      <a:pPr algn="ctr">
                        <a:lnSpc>
                          <a:spcPct val="150000"/>
                        </a:lnSpc>
                        <a:spcAft>
                          <a:spcPts val="0"/>
                        </a:spcAft>
                      </a:pPr>
                      <a:r>
                        <a:rPr lang="en-US" sz="14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11.5 GHz Reception</a:t>
                      </a:r>
                      <a:endParaRPr lang="en-US" sz="1400">
                        <a:effectLst/>
                        <a:latin typeface="Calibri" panose="020F0502020204030204" pitchFamily="34" charset="0"/>
                        <a:cs typeface="Times New Roman" panose="02020603050405020304" pitchFamily="18" charset="0"/>
                      </a:endParaRPr>
                    </a:p>
                  </a:txBody>
                  <a:tcPr marL="51564" marR="51564" marT="34376" marB="3437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4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Received Signal Strength (dB)</a:t>
                      </a:r>
                      <a:endParaRPr lang="en-US" sz="1400">
                        <a:effectLst/>
                        <a:latin typeface="Calibri" panose="020F0502020204030204" pitchFamily="34" charset="0"/>
                        <a:cs typeface="Times New Roman" panose="02020603050405020304" pitchFamily="18" charset="0"/>
                      </a:endParaRPr>
                    </a:p>
                    <a:p>
                      <a:pPr algn="ctr">
                        <a:lnSpc>
                          <a:spcPct val="150000"/>
                        </a:lnSpc>
                        <a:spcAft>
                          <a:spcPts val="0"/>
                        </a:spcAft>
                      </a:pPr>
                      <a:r>
                        <a:rPr lang="en-US" sz="14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12.5 GHz Reception</a:t>
                      </a:r>
                      <a:endParaRPr lang="en-US" sz="1400">
                        <a:effectLst/>
                        <a:latin typeface="Calibri" panose="020F0502020204030204" pitchFamily="34" charset="0"/>
                        <a:cs typeface="Times New Roman" panose="02020603050405020304" pitchFamily="18" charset="0"/>
                      </a:endParaRPr>
                    </a:p>
                  </a:txBody>
                  <a:tcPr marL="51564" marR="51564" marT="34376" marB="3437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IN" sz="14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Remarks</a:t>
                      </a:r>
                    </a:p>
                  </a:txBody>
                  <a:tcPr marL="51564" marR="51564" marT="34376" marB="3437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74420">
                <a:tc>
                  <a:txBody>
                    <a:bodyPr/>
                    <a:lstStyle/>
                    <a:p>
                      <a:pPr algn="ctr">
                        <a:lnSpc>
                          <a:spcPct val="150000"/>
                        </a:lnSpc>
                        <a:spcAft>
                          <a:spcPts val="0"/>
                        </a:spcAft>
                      </a:pPr>
                      <a:r>
                        <a:rPr lang="en-IN"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400">
                        <a:effectLst/>
                        <a:latin typeface="Calibri" panose="020F0502020204030204" pitchFamily="34" charset="0"/>
                        <a:cs typeface="Times New Roman" panose="02020603050405020304" pitchFamily="18" charset="0"/>
                      </a:endParaRPr>
                    </a:p>
                    <a:p>
                      <a:pPr algn="ctr">
                        <a:lnSpc>
                          <a:spcPct val="150000"/>
                        </a:lnSpc>
                        <a:spcAft>
                          <a:spcPts val="0"/>
                        </a:spcAft>
                      </a:pPr>
                      <a:r>
                        <a:rPr lang="en-IN"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Region I</a:t>
                      </a:r>
                      <a:endParaRPr lang="en-IN" sz="1400">
                        <a:effectLst/>
                        <a:latin typeface="Calibri" panose="020F0502020204030204" pitchFamily="34" charset="0"/>
                        <a:cs typeface="Times New Roman" panose="02020603050405020304" pitchFamily="18" charset="0"/>
                      </a:endParaRPr>
                    </a:p>
                    <a:p>
                      <a:pPr algn="ctr">
                        <a:lnSpc>
                          <a:spcPct val="150000"/>
                        </a:lnSpc>
                        <a:spcAft>
                          <a:spcPts val="0"/>
                        </a:spcAft>
                      </a:pPr>
                      <a:r>
                        <a:rPr lang="en-IN"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400">
                        <a:effectLst/>
                        <a:latin typeface="Calibri" panose="020F0502020204030204" pitchFamily="34" charset="0"/>
                        <a:cs typeface="Times New Roman" panose="02020603050405020304" pitchFamily="18" charset="0"/>
                      </a:endParaRPr>
                    </a:p>
                  </a:txBody>
                  <a:tcPr marL="51564" marR="51564" marT="34376" marB="3437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IN"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400">
                        <a:effectLst/>
                        <a:latin typeface="Calibri" panose="020F0502020204030204" pitchFamily="34" charset="0"/>
                        <a:cs typeface="Times New Roman" panose="02020603050405020304" pitchFamily="18" charset="0"/>
                      </a:endParaRPr>
                    </a:p>
                    <a:p>
                      <a:pPr algn="ctr">
                        <a:lnSpc>
                          <a:spcPct val="150000"/>
                        </a:lnSpc>
                        <a:spcAft>
                          <a:spcPts val="0"/>
                        </a:spcAft>
                      </a:pPr>
                      <a:r>
                        <a:rPr lang="en-IN"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1000-1500</a:t>
                      </a:r>
                      <a:endParaRPr lang="en-IN" sz="1400">
                        <a:effectLst/>
                        <a:latin typeface="Calibri" panose="020F0502020204030204" pitchFamily="34" charset="0"/>
                        <a:cs typeface="Times New Roman" panose="02020603050405020304" pitchFamily="18" charset="0"/>
                      </a:endParaRPr>
                    </a:p>
                  </a:txBody>
                  <a:tcPr marL="51564" marR="51564" marT="34376" marB="3437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IN"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400">
                        <a:effectLst/>
                        <a:latin typeface="Calibri" panose="020F0502020204030204" pitchFamily="34" charset="0"/>
                        <a:cs typeface="Times New Roman" panose="02020603050405020304" pitchFamily="18" charset="0"/>
                      </a:endParaRPr>
                    </a:p>
                    <a:p>
                      <a:pPr algn="ctr">
                        <a:lnSpc>
                          <a:spcPct val="150000"/>
                        </a:lnSpc>
                        <a:spcAft>
                          <a:spcPts val="0"/>
                        </a:spcAft>
                      </a:pPr>
                      <a:r>
                        <a:rPr lang="en-IN"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-33</a:t>
                      </a:r>
                      <a:endParaRPr lang="en-IN" sz="1400">
                        <a:effectLst/>
                        <a:latin typeface="Calibri" panose="020F0502020204030204" pitchFamily="34" charset="0"/>
                        <a:cs typeface="Times New Roman" panose="02020603050405020304" pitchFamily="18" charset="0"/>
                      </a:endParaRPr>
                    </a:p>
                  </a:txBody>
                  <a:tcPr marL="51564" marR="51564" marT="34376" marB="3437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IN"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400" dirty="0">
                        <a:effectLst/>
                        <a:latin typeface="Calibri" panose="020F0502020204030204" pitchFamily="34" charset="0"/>
                        <a:cs typeface="Times New Roman" panose="02020603050405020304" pitchFamily="18" charset="0"/>
                      </a:endParaRPr>
                    </a:p>
                    <a:p>
                      <a:pPr algn="ctr">
                        <a:lnSpc>
                          <a:spcPct val="150000"/>
                        </a:lnSpc>
                        <a:spcAft>
                          <a:spcPts val="0"/>
                        </a:spcAft>
                      </a:pPr>
                      <a:r>
                        <a:rPr lang="en-IN"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-35</a:t>
                      </a:r>
                      <a:endParaRPr lang="en-IN" sz="1400" dirty="0">
                        <a:effectLst/>
                        <a:latin typeface="Calibri" panose="020F0502020204030204" pitchFamily="34" charset="0"/>
                        <a:cs typeface="Times New Roman" panose="02020603050405020304" pitchFamily="18" charset="0"/>
                      </a:endParaRPr>
                    </a:p>
                  </a:txBody>
                  <a:tcPr marL="51564" marR="51564" marT="34376" marB="3437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IN"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Excellent Reception </a:t>
                      </a:r>
                      <a:endParaRPr lang="en-IN" sz="1400">
                        <a:effectLst/>
                        <a:latin typeface="Calibri" panose="020F0502020204030204" pitchFamily="34" charset="0"/>
                        <a:cs typeface="Times New Roman" panose="02020603050405020304" pitchFamily="18" charset="0"/>
                      </a:endParaRPr>
                    </a:p>
                    <a:p>
                      <a:pPr algn="just">
                        <a:lnSpc>
                          <a:spcPct val="150000"/>
                        </a:lnSpc>
                        <a:spcAft>
                          <a:spcPts val="0"/>
                        </a:spcAft>
                      </a:pPr>
                      <a:r>
                        <a:rPr lang="en-IN"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No Sea Clutter/Multipath Reception</a:t>
                      </a:r>
                      <a:endParaRPr lang="en-IN" sz="1400">
                        <a:effectLst/>
                        <a:latin typeface="Calibri" panose="020F0502020204030204" pitchFamily="34" charset="0"/>
                        <a:cs typeface="Times New Roman" panose="02020603050405020304" pitchFamily="18" charset="0"/>
                      </a:endParaRPr>
                    </a:p>
                  </a:txBody>
                  <a:tcPr marL="51564" marR="51564" marT="34376" marB="3437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77720">
                <a:tc>
                  <a:txBody>
                    <a:bodyPr/>
                    <a:lstStyle/>
                    <a:p>
                      <a:pPr algn="ctr">
                        <a:lnSpc>
                          <a:spcPct val="150000"/>
                        </a:lnSpc>
                        <a:spcAft>
                          <a:spcPts val="0"/>
                        </a:spcAft>
                      </a:pPr>
                      <a:r>
                        <a:rPr lang="en-IN"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400">
                        <a:effectLst/>
                        <a:latin typeface="Calibri" panose="020F0502020204030204" pitchFamily="34" charset="0"/>
                        <a:cs typeface="Times New Roman" panose="02020603050405020304" pitchFamily="18" charset="0"/>
                      </a:endParaRPr>
                    </a:p>
                    <a:p>
                      <a:pPr algn="ctr">
                        <a:lnSpc>
                          <a:spcPct val="150000"/>
                        </a:lnSpc>
                        <a:spcAft>
                          <a:spcPts val="0"/>
                        </a:spcAft>
                      </a:pPr>
                      <a:r>
                        <a:rPr lang="en-IN"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Region II</a:t>
                      </a:r>
                      <a:endParaRPr lang="en-IN" sz="1400">
                        <a:effectLst/>
                        <a:latin typeface="Calibri" panose="020F0502020204030204" pitchFamily="34" charset="0"/>
                        <a:cs typeface="Times New Roman" panose="02020603050405020304" pitchFamily="18" charset="0"/>
                      </a:endParaRPr>
                    </a:p>
                  </a:txBody>
                  <a:tcPr marL="51564" marR="51564" marT="34376" marB="3437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IN"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400">
                        <a:effectLst/>
                        <a:latin typeface="Calibri" panose="020F0502020204030204" pitchFamily="34" charset="0"/>
                        <a:cs typeface="Times New Roman" panose="02020603050405020304" pitchFamily="18" charset="0"/>
                      </a:endParaRPr>
                    </a:p>
                    <a:p>
                      <a:pPr algn="ctr">
                        <a:lnSpc>
                          <a:spcPct val="150000"/>
                        </a:lnSpc>
                        <a:spcAft>
                          <a:spcPts val="0"/>
                        </a:spcAft>
                      </a:pPr>
                      <a:r>
                        <a:rPr lang="en-IN"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2000-2500</a:t>
                      </a:r>
                      <a:endParaRPr lang="en-IN" sz="1400">
                        <a:effectLst/>
                        <a:latin typeface="Calibri" panose="020F0502020204030204" pitchFamily="34" charset="0"/>
                        <a:cs typeface="Times New Roman" panose="02020603050405020304" pitchFamily="18" charset="0"/>
                      </a:endParaRPr>
                    </a:p>
                  </a:txBody>
                  <a:tcPr marL="51564" marR="51564" marT="34376" marB="3437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IN"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400">
                        <a:effectLst/>
                        <a:latin typeface="Calibri" panose="020F0502020204030204" pitchFamily="34" charset="0"/>
                        <a:cs typeface="Times New Roman" panose="02020603050405020304" pitchFamily="18" charset="0"/>
                      </a:endParaRPr>
                    </a:p>
                    <a:p>
                      <a:pPr algn="ctr">
                        <a:lnSpc>
                          <a:spcPct val="150000"/>
                        </a:lnSpc>
                        <a:spcAft>
                          <a:spcPts val="0"/>
                        </a:spcAft>
                      </a:pPr>
                      <a:r>
                        <a:rPr lang="en-IN"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-31</a:t>
                      </a:r>
                      <a:endParaRPr lang="en-IN" sz="1400">
                        <a:effectLst/>
                        <a:latin typeface="Calibri" panose="020F0502020204030204" pitchFamily="34" charset="0"/>
                        <a:cs typeface="Times New Roman" panose="02020603050405020304" pitchFamily="18" charset="0"/>
                      </a:endParaRPr>
                    </a:p>
                  </a:txBody>
                  <a:tcPr marL="51564" marR="51564" marT="34376" marB="3437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IN"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400">
                        <a:effectLst/>
                        <a:latin typeface="Calibri" panose="020F0502020204030204" pitchFamily="34" charset="0"/>
                        <a:cs typeface="Times New Roman" panose="02020603050405020304" pitchFamily="18" charset="0"/>
                      </a:endParaRPr>
                    </a:p>
                    <a:p>
                      <a:pPr algn="ctr">
                        <a:lnSpc>
                          <a:spcPct val="150000"/>
                        </a:lnSpc>
                        <a:spcAft>
                          <a:spcPts val="0"/>
                        </a:spcAft>
                      </a:pPr>
                      <a:r>
                        <a:rPr lang="en-IN"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-52</a:t>
                      </a:r>
                      <a:endParaRPr lang="en-IN" sz="1400">
                        <a:effectLst/>
                        <a:latin typeface="Calibri" panose="020F0502020204030204" pitchFamily="34" charset="0"/>
                        <a:cs typeface="Times New Roman" panose="02020603050405020304" pitchFamily="18" charset="0"/>
                      </a:endParaRPr>
                    </a:p>
                  </a:txBody>
                  <a:tcPr marL="51564" marR="51564" marT="34376" marB="3437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50000"/>
                        </a:lnSpc>
                        <a:spcAft>
                          <a:spcPts val="0"/>
                        </a:spcAft>
                      </a:pPr>
                      <a:r>
                        <a:rPr lang="en-US"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 Excellent Reception at 11.5 GHz Carrier Frequency</a:t>
                      </a:r>
                      <a:endParaRPr lang="en-US" sz="1400">
                        <a:effectLst/>
                        <a:latin typeface="Calibri" panose="020F0502020204030204" pitchFamily="34" charset="0"/>
                        <a:cs typeface="Times New Roman" panose="02020603050405020304" pitchFamily="18" charset="0"/>
                      </a:endParaRPr>
                    </a:p>
                    <a:p>
                      <a:pPr algn="just">
                        <a:lnSpc>
                          <a:spcPct val="150000"/>
                        </a:lnSpc>
                        <a:spcAft>
                          <a:spcPts val="0"/>
                        </a:spcAft>
                      </a:pPr>
                      <a:r>
                        <a:rPr lang="en-US"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ii) Poor Reception at 12.5 GHz Carrier Frequency with a fading depth of 30 dB</a:t>
                      </a:r>
                      <a:endParaRPr lang="en-US" sz="1400">
                        <a:effectLst/>
                        <a:latin typeface="Calibri" panose="020F0502020204030204" pitchFamily="34" charset="0"/>
                        <a:cs typeface="Times New Roman" panose="02020603050405020304" pitchFamily="18" charset="0"/>
                      </a:endParaRPr>
                    </a:p>
                    <a:p>
                      <a:pPr algn="just">
                        <a:lnSpc>
                          <a:spcPct val="150000"/>
                        </a:lnSpc>
                        <a:spcAft>
                          <a:spcPts val="0"/>
                        </a:spcAft>
                      </a:pPr>
                      <a:r>
                        <a:rPr lang="en-US"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a:effectLst/>
                        <a:latin typeface="Calibri" panose="020F0502020204030204" pitchFamily="34" charset="0"/>
                        <a:cs typeface="Times New Roman" panose="02020603050405020304" pitchFamily="18" charset="0"/>
                      </a:endParaRPr>
                    </a:p>
                  </a:txBody>
                  <a:tcPr marL="51564" marR="51564" marT="34376" marB="3437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742440">
                <a:tc>
                  <a:txBody>
                    <a:bodyPr/>
                    <a:lstStyle/>
                    <a:p>
                      <a:pPr algn="ctr">
                        <a:lnSpc>
                          <a:spcPct val="150000"/>
                        </a:lnSpc>
                        <a:spcAft>
                          <a:spcPts val="0"/>
                        </a:spcAft>
                      </a:pPr>
                      <a:r>
                        <a:rPr lang="en-IN"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400">
                        <a:effectLst/>
                        <a:latin typeface="Calibri" panose="020F0502020204030204" pitchFamily="34" charset="0"/>
                        <a:cs typeface="Times New Roman" panose="02020603050405020304" pitchFamily="18" charset="0"/>
                      </a:endParaRPr>
                    </a:p>
                    <a:p>
                      <a:pPr algn="ctr">
                        <a:lnSpc>
                          <a:spcPct val="150000"/>
                        </a:lnSpc>
                        <a:spcAft>
                          <a:spcPts val="0"/>
                        </a:spcAft>
                      </a:pPr>
                      <a:r>
                        <a:rPr lang="en-IN"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Region III</a:t>
                      </a:r>
                      <a:endParaRPr lang="en-IN" sz="1400">
                        <a:effectLst/>
                        <a:latin typeface="Calibri" panose="020F0502020204030204" pitchFamily="34" charset="0"/>
                        <a:cs typeface="Times New Roman" panose="02020603050405020304" pitchFamily="18" charset="0"/>
                      </a:endParaRPr>
                    </a:p>
                  </a:txBody>
                  <a:tcPr marL="51564" marR="51564" marT="34376" marB="3437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IN"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400">
                        <a:effectLst/>
                        <a:latin typeface="Calibri" panose="020F0502020204030204" pitchFamily="34" charset="0"/>
                        <a:cs typeface="Times New Roman" panose="02020603050405020304" pitchFamily="18" charset="0"/>
                      </a:endParaRPr>
                    </a:p>
                    <a:p>
                      <a:pPr algn="ctr">
                        <a:lnSpc>
                          <a:spcPct val="150000"/>
                        </a:lnSpc>
                        <a:spcAft>
                          <a:spcPts val="0"/>
                        </a:spcAft>
                      </a:pPr>
                      <a:r>
                        <a:rPr lang="en-IN"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3000-3500</a:t>
                      </a:r>
                      <a:endParaRPr lang="en-IN" sz="1400">
                        <a:effectLst/>
                        <a:latin typeface="Calibri" panose="020F0502020204030204" pitchFamily="34" charset="0"/>
                        <a:cs typeface="Times New Roman" panose="02020603050405020304" pitchFamily="18" charset="0"/>
                      </a:endParaRPr>
                    </a:p>
                  </a:txBody>
                  <a:tcPr marL="51564" marR="51564" marT="34376" marB="3437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IN"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400">
                        <a:effectLst/>
                        <a:latin typeface="Calibri" panose="020F0502020204030204" pitchFamily="34" charset="0"/>
                        <a:cs typeface="Times New Roman" panose="02020603050405020304" pitchFamily="18" charset="0"/>
                      </a:endParaRPr>
                    </a:p>
                    <a:p>
                      <a:pPr algn="ctr">
                        <a:lnSpc>
                          <a:spcPct val="150000"/>
                        </a:lnSpc>
                        <a:spcAft>
                          <a:spcPts val="0"/>
                        </a:spcAft>
                      </a:pPr>
                      <a:r>
                        <a:rPr lang="en-IN"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-54</a:t>
                      </a:r>
                      <a:endParaRPr lang="en-IN" sz="1400">
                        <a:effectLst/>
                        <a:latin typeface="Calibri" panose="020F0502020204030204" pitchFamily="34" charset="0"/>
                        <a:cs typeface="Times New Roman" panose="02020603050405020304" pitchFamily="18" charset="0"/>
                      </a:endParaRPr>
                    </a:p>
                  </a:txBody>
                  <a:tcPr marL="51564" marR="51564" marT="34376" marB="3437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IN"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400">
                        <a:effectLst/>
                        <a:latin typeface="Calibri" panose="020F0502020204030204" pitchFamily="34" charset="0"/>
                        <a:cs typeface="Times New Roman" panose="02020603050405020304" pitchFamily="18" charset="0"/>
                      </a:endParaRPr>
                    </a:p>
                    <a:p>
                      <a:pPr algn="ctr">
                        <a:lnSpc>
                          <a:spcPct val="150000"/>
                        </a:lnSpc>
                        <a:spcAft>
                          <a:spcPts val="0"/>
                        </a:spcAft>
                      </a:pPr>
                      <a:r>
                        <a:rPr lang="en-IN" sz="1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-29</a:t>
                      </a:r>
                      <a:endParaRPr lang="en-IN" sz="1400">
                        <a:effectLst/>
                        <a:latin typeface="Calibri" panose="020F0502020204030204" pitchFamily="34" charset="0"/>
                        <a:cs typeface="Times New Roman" panose="02020603050405020304" pitchFamily="18" charset="0"/>
                      </a:endParaRPr>
                    </a:p>
                  </a:txBody>
                  <a:tcPr marL="51564" marR="51564" marT="34376" marB="3437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50000"/>
                        </a:lnSpc>
                        <a:spcAft>
                          <a:spcPts val="0"/>
                        </a:spcAft>
                      </a:pPr>
                      <a:r>
                        <a:rPr lang="en-US" sz="1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a:t>
                      </a: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Poor Reception at 11.5 GHz Carrier Frequency with a fading depth of 30 dB</a:t>
                      </a:r>
                      <a:endParaRPr lang="en-US" sz="1400" dirty="0">
                        <a:effectLst/>
                        <a:latin typeface="Calibri" panose="020F0502020204030204" pitchFamily="34" charset="0"/>
                        <a:cs typeface="Times New Roman" panose="02020603050405020304" pitchFamily="18" charset="0"/>
                      </a:endParaRPr>
                    </a:p>
                    <a:p>
                      <a:pPr algn="just">
                        <a:lnSpc>
                          <a:spcPct val="150000"/>
                        </a:lnSpc>
                        <a:spcAft>
                          <a:spcPts val="0"/>
                        </a:spcAft>
                      </a:pPr>
                      <a:r>
                        <a:rPr lang="en-US"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ii) Excellent Reception at 12.5 GHz Carrier Frequency</a:t>
                      </a:r>
                      <a:endParaRPr lang="en-US" sz="1400" dirty="0">
                        <a:effectLst/>
                        <a:latin typeface="Calibri" panose="020F0502020204030204" pitchFamily="34" charset="0"/>
                        <a:cs typeface="Times New Roman" panose="02020603050405020304" pitchFamily="18" charset="0"/>
                      </a:endParaRPr>
                    </a:p>
                  </a:txBody>
                  <a:tcPr marL="51564" marR="51564" marT="34376" marB="3437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6" name="Rectangle 1"/>
          <p:cNvSpPr>
            <a:spLocks noChangeArrowheads="1"/>
          </p:cNvSpPr>
          <p:nvPr/>
        </p:nvSpPr>
        <p:spPr bwMode="auto">
          <a:xfrm>
            <a:off x="680257" y="202760"/>
            <a:ext cx="877887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1" i="0" u="none" strike="noStrike" cap="none" normalizeH="0" baseline="0" smtClean="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a:t>
            </a:r>
            <a:r>
              <a:rPr kumimoji="0" lang="en-US" altLang="en-US" sz="2000" b="1" i="0" u="none" strike="noStrike" cap="none" normalizeH="0" baseline="0" smtClean="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able 6.2:</a:t>
            </a:r>
            <a:r>
              <a:rPr kumimoji="0" lang="en-US" altLang="en-US" sz="2000" b="0" i="0" u="none" strike="noStrike" cap="none" normalizeH="0" baseline="0" smtClean="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Summary of Propagation Experiment Over 5G-NTN-SEA-SMIT Channel</a:t>
            </a:r>
            <a:endParaRPr kumimoji="0" lang="en-US" altLang="en-US" sz="20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80060" y="260985"/>
            <a:ext cx="10363200" cy="718820"/>
          </a:xfrm>
        </p:spPr>
        <p:txBody>
          <a:bodyPr/>
          <a:lstStyle/>
          <a:p>
            <a:r>
              <a:rPr lang="en-US"/>
              <a:t>Outline of Presentation</a:t>
            </a:r>
          </a:p>
        </p:txBody>
      </p:sp>
      <p:sp>
        <p:nvSpPr>
          <p:cNvPr id="5" name="Text Box 4"/>
          <p:cNvSpPr txBox="1"/>
          <p:nvPr/>
        </p:nvSpPr>
        <p:spPr>
          <a:xfrm>
            <a:off x="496570" y="404495"/>
            <a:ext cx="11695430" cy="4401205"/>
          </a:xfrm>
          <a:prstGeom prst="rect">
            <a:avLst/>
          </a:prstGeom>
          <a:noFill/>
        </p:spPr>
        <p:txBody>
          <a:bodyPr wrap="square" rtlCol="0">
            <a:spAutoFit/>
          </a:bodyPr>
          <a:lstStyle/>
          <a:p>
            <a:pPr algn="l" eaLnBrk="1" hangingPunct="1">
              <a:buSzPct val="85000"/>
              <a:buFont typeface="Wingdings" panose="05000000000000000000" charset="0"/>
            </a:pPr>
            <a:endParaRPr lang="en-US" altLang="en-US" sz="2800" dirty="0">
              <a:gradFill>
                <a:gsLst>
                  <a:gs pos="0">
                    <a:srgbClr val="007BD3"/>
                  </a:gs>
                  <a:gs pos="100000">
                    <a:srgbClr val="034373"/>
                  </a:gs>
                </a:gsLst>
                <a:lin scaled="0"/>
              </a:gradFill>
              <a:sym typeface="+mn-ea"/>
            </a:endParaRPr>
          </a:p>
          <a:p>
            <a:pPr marL="285750" indent="-285750" algn="l" eaLnBrk="1" hangingPunct="1">
              <a:buSzPct val="85000"/>
              <a:buFont typeface="Wingdings" panose="05000000000000000000" charset="0"/>
              <a:buChar char="o"/>
            </a:pPr>
            <a:r>
              <a:rPr lang="en-US" altLang="en-US" sz="2800" dirty="0">
                <a:gradFill>
                  <a:gsLst>
                    <a:gs pos="0">
                      <a:srgbClr val="007BD3"/>
                    </a:gs>
                    <a:gs pos="100000">
                      <a:srgbClr val="034373"/>
                    </a:gs>
                  </a:gsLst>
                  <a:lin scaled="0"/>
                </a:gradFill>
                <a:sym typeface="+mn-ea"/>
              </a:rPr>
              <a:t> </a:t>
            </a:r>
            <a:r>
              <a:rPr lang="en-US" altLang="en-US" sz="2800" b="1" dirty="0" smtClean="0">
                <a:solidFill>
                  <a:schemeClr val="bg1"/>
                </a:solidFill>
                <a:sym typeface="+mn-ea"/>
              </a:rPr>
              <a:t>Problem of Radio </a:t>
            </a:r>
            <a:r>
              <a:rPr lang="en-US" altLang="en-US" sz="2800" b="1" dirty="0">
                <a:solidFill>
                  <a:schemeClr val="bg1"/>
                </a:solidFill>
                <a:sym typeface="+mn-ea"/>
              </a:rPr>
              <a:t>Wave Propagation</a:t>
            </a:r>
            <a:r>
              <a:rPr lang="en-US" altLang="en-US" sz="2800" dirty="0">
                <a:solidFill>
                  <a:schemeClr val="bg1"/>
                </a:solidFill>
                <a:sym typeface="+mn-ea"/>
              </a:rPr>
              <a:t> : Case Study of a Specific Wireless Channel</a:t>
            </a:r>
            <a:r>
              <a:rPr lang="en-US" altLang="en-US" sz="2800" dirty="0" smtClean="0">
                <a:solidFill>
                  <a:schemeClr val="bg1"/>
                </a:solidFill>
                <a:sym typeface="+mn-ea"/>
              </a:rPr>
              <a:t>.</a:t>
            </a:r>
          </a:p>
          <a:p>
            <a:pPr marL="285750" indent="-285750">
              <a:buSzPct val="85000"/>
              <a:buFont typeface="Wingdings" panose="05000000000000000000" charset="0"/>
              <a:buChar char="o"/>
            </a:pPr>
            <a:r>
              <a:rPr lang="en-US" altLang="en-US" sz="2800" b="1" dirty="0">
                <a:gradFill>
                  <a:gsLst>
                    <a:gs pos="0">
                      <a:srgbClr val="007BD3"/>
                    </a:gs>
                    <a:gs pos="100000">
                      <a:srgbClr val="034373"/>
                    </a:gs>
                  </a:gsLst>
                  <a:lin scaled="0"/>
                </a:gradFill>
                <a:sym typeface="+mn-ea"/>
              </a:rPr>
              <a:t> Solution</a:t>
            </a:r>
            <a:r>
              <a:rPr lang="en-US" altLang="en-US" sz="2800" dirty="0">
                <a:gradFill>
                  <a:gsLst>
                    <a:gs pos="0">
                      <a:srgbClr val="007BD3"/>
                    </a:gs>
                    <a:gs pos="100000">
                      <a:srgbClr val="034373"/>
                    </a:gs>
                  </a:gsLst>
                  <a:lin scaled="0"/>
                </a:gradFill>
                <a:sym typeface="+mn-ea"/>
              </a:rPr>
              <a:t> </a:t>
            </a:r>
            <a:r>
              <a:rPr lang="en-US" altLang="en-US" sz="2800" dirty="0" smtClean="0">
                <a:gradFill>
                  <a:gsLst>
                    <a:gs pos="0">
                      <a:srgbClr val="007BD3"/>
                    </a:gs>
                    <a:gs pos="100000">
                      <a:srgbClr val="034373"/>
                    </a:gs>
                  </a:gsLst>
                  <a:lin scaled="0"/>
                </a:gradFill>
                <a:sym typeface="+mn-ea"/>
              </a:rPr>
              <a:t>for performance restoration</a:t>
            </a:r>
            <a:r>
              <a:rPr lang="en-US" altLang="en-US" sz="2800" dirty="0" smtClean="0">
                <a:sym typeface="+mn-ea"/>
              </a:rPr>
              <a:t> </a:t>
            </a:r>
            <a:r>
              <a:rPr lang="en-US" altLang="en-US" sz="2800" dirty="0" smtClean="0">
                <a:solidFill>
                  <a:schemeClr val="tx1"/>
                </a:solidFill>
                <a:sym typeface="+mn-ea"/>
              </a:rPr>
              <a:t>against </a:t>
            </a:r>
            <a:r>
              <a:rPr lang="en-US" altLang="en-US" sz="2800" dirty="0">
                <a:solidFill>
                  <a:schemeClr val="tx1"/>
                </a:solidFill>
                <a:sym typeface="+mn-ea"/>
              </a:rPr>
              <a:t>Problem of Radio Wave Propagation using Artificial Intelligence </a:t>
            </a:r>
            <a:endParaRPr lang="en-US" altLang="en-US" sz="2800" dirty="0" smtClean="0">
              <a:solidFill>
                <a:schemeClr val="tx1"/>
              </a:solidFill>
              <a:sym typeface="+mn-ea"/>
            </a:endParaRPr>
          </a:p>
          <a:p>
            <a:pPr marL="457200" indent="-457200">
              <a:buSzPct val="85000"/>
              <a:buFont typeface="Wingdings" panose="05000000000000000000" pitchFamily="2" charset="2"/>
              <a:buChar char="Ø"/>
            </a:pPr>
            <a:r>
              <a:rPr lang="en-US" altLang="en-US" sz="2800" dirty="0" smtClean="0">
                <a:gradFill>
                  <a:gsLst>
                    <a:gs pos="0">
                      <a:srgbClr val="007BD3"/>
                    </a:gs>
                    <a:gs pos="100000">
                      <a:srgbClr val="034373"/>
                    </a:gs>
                  </a:gsLst>
                  <a:lin scaled="0"/>
                </a:gradFill>
                <a:sym typeface="+mn-ea"/>
              </a:rPr>
              <a:t>Webinar </a:t>
            </a:r>
            <a:r>
              <a:rPr lang="en-US" altLang="en-US" sz="2800" dirty="0">
                <a:gradFill>
                  <a:gsLst>
                    <a:gs pos="0">
                      <a:srgbClr val="007BD3"/>
                    </a:gs>
                    <a:gs pos="100000">
                      <a:srgbClr val="034373"/>
                    </a:gs>
                  </a:gsLst>
                  <a:lin scaled="0"/>
                </a:gradFill>
                <a:sym typeface="+mn-ea"/>
              </a:rPr>
              <a:t>by R&amp;S : Towards an AI-native air interface in </a:t>
            </a:r>
            <a:r>
              <a:rPr lang="en-US" altLang="en-US" sz="2800" dirty="0" smtClean="0">
                <a:gradFill>
                  <a:gsLst>
                    <a:gs pos="0">
                      <a:srgbClr val="007BD3"/>
                    </a:gs>
                    <a:gs pos="100000">
                      <a:srgbClr val="034373"/>
                    </a:gs>
                  </a:gsLst>
                  <a:lin scaled="0"/>
                </a:gradFill>
                <a:sym typeface="+mn-ea"/>
              </a:rPr>
              <a:t>6G</a:t>
            </a:r>
          </a:p>
          <a:p>
            <a:pPr marL="457200" indent="-457200" algn="l" eaLnBrk="1" hangingPunct="1">
              <a:buSzPct val="85000"/>
              <a:buFont typeface="Wingdings" panose="05000000000000000000" charset="0"/>
              <a:buChar char="o"/>
            </a:pPr>
            <a:r>
              <a:rPr lang="en-US" altLang="en-US" sz="2800" dirty="0" smtClean="0">
                <a:solidFill>
                  <a:schemeClr val="bg1"/>
                </a:solidFill>
                <a:sym typeface="+mn-ea"/>
              </a:rPr>
              <a:t>IIIT Kalyani work  ‘</a:t>
            </a:r>
            <a:r>
              <a:rPr lang="en-US" sz="2800" b="1" u="sng" dirty="0">
                <a:solidFill>
                  <a:schemeClr val="bg1"/>
                </a:solidFill>
                <a:sym typeface="+mn-ea"/>
              </a:rPr>
              <a:t> Smart Island Project ’ and realization of </a:t>
            </a:r>
            <a:r>
              <a:rPr lang="en-US" sz="2800" b="1" u="sng" dirty="0" smtClean="0">
                <a:solidFill>
                  <a:schemeClr val="bg1"/>
                </a:solidFill>
                <a:sym typeface="+mn-ea"/>
              </a:rPr>
              <a:t>5G NIB with One Cell </a:t>
            </a:r>
            <a:r>
              <a:rPr lang="en-US" sz="2800" b="1" u="sng" dirty="0">
                <a:solidFill>
                  <a:schemeClr val="bg1"/>
                </a:solidFill>
                <a:sym typeface="+mn-ea"/>
              </a:rPr>
              <a:t>Use Case</a:t>
            </a:r>
          </a:p>
          <a:p>
            <a:pPr marL="457200" indent="-457200" algn="l" eaLnBrk="1" hangingPunct="1">
              <a:buSzPct val="85000"/>
              <a:buFont typeface="Wingdings" panose="05000000000000000000" charset="0"/>
              <a:buChar char="o"/>
            </a:pPr>
            <a:r>
              <a:rPr lang="en-US" altLang="en-US" sz="2800" dirty="0" smtClean="0">
                <a:solidFill>
                  <a:schemeClr val="bg1"/>
                </a:solidFill>
                <a:sym typeface="+mn-ea"/>
              </a:rPr>
              <a:t> Compare R&amp;S work ‘</a:t>
            </a:r>
            <a:r>
              <a:rPr lang="en-US" altLang="en-US" sz="2800" dirty="0">
                <a:solidFill>
                  <a:schemeClr val="bg1"/>
                </a:solidFill>
                <a:sym typeface="+mn-ea"/>
              </a:rPr>
              <a:t>AI-native air interface in </a:t>
            </a:r>
            <a:r>
              <a:rPr lang="en-US" altLang="en-US" sz="2800" dirty="0" smtClean="0">
                <a:solidFill>
                  <a:schemeClr val="bg1"/>
                </a:solidFill>
                <a:sym typeface="+mn-ea"/>
              </a:rPr>
              <a:t>6G’ with IIIT Kalyani work  ‘</a:t>
            </a:r>
            <a:r>
              <a:rPr lang="en-US" sz="2800" b="1" u="sng" dirty="0">
                <a:solidFill>
                  <a:schemeClr val="bg1"/>
                </a:solidFill>
                <a:sym typeface="+mn-ea"/>
              </a:rPr>
              <a:t> Smart Island Project ’ </a:t>
            </a:r>
            <a:endParaRPr lang="en-US" altLang="en-US" sz="2800" dirty="0">
              <a:solidFill>
                <a:schemeClr val="bg1"/>
              </a:solidFill>
              <a:sym typeface="+mn-ea"/>
            </a:endParaRPr>
          </a:p>
        </p:txBody>
      </p:sp>
      <p:sp>
        <p:nvSpPr>
          <p:cNvPr id="4" name="Rectangle 3"/>
          <p:cNvSpPr/>
          <p:nvPr/>
        </p:nvSpPr>
        <p:spPr>
          <a:xfrm>
            <a:off x="1410269" y="5504078"/>
            <a:ext cx="9958316" cy="523220"/>
          </a:xfrm>
          <a:prstGeom prst="rect">
            <a:avLst/>
          </a:prstGeom>
        </p:spPr>
        <p:txBody>
          <a:bodyPr wrap="square">
            <a:spAutoFit/>
          </a:bodyPr>
          <a:lstStyle/>
          <a:p>
            <a:pPr lvl="0">
              <a:buSzPct val="85000"/>
            </a:pPr>
            <a:r>
              <a:rPr lang="en-US" altLang="en-US" sz="2800" dirty="0">
                <a:solidFill>
                  <a:srgbClr val="FF0000"/>
                </a:solidFill>
                <a:sym typeface="+mn-ea"/>
              </a:rPr>
              <a:t>Relax and watch for the Video Webinar </a:t>
            </a:r>
          </a:p>
        </p:txBody>
      </p:sp>
      <p:sp>
        <p:nvSpPr>
          <p:cNvPr id="3" name="Rectangle 2"/>
          <p:cNvSpPr/>
          <p:nvPr/>
        </p:nvSpPr>
        <p:spPr>
          <a:xfrm>
            <a:off x="3047906" y="6027489"/>
            <a:ext cx="6096000" cy="646331"/>
          </a:xfrm>
          <a:prstGeom prst="rect">
            <a:avLst/>
          </a:prstGeom>
        </p:spPr>
        <p:txBody>
          <a:bodyPr>
            <a:spAutoFit/>
          </a:bodyPr>
          <a:lstStyle/>
          <a:p>
            <a:r>
              <a:rPr lang="en-IN" dirty="0"/>
              <a:t>https://drive.google.com/file/d/1XFCHw5OU2tM1_5cXVmQIOSla6keneHxE/view?usp=drive_link</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
          </p:nvPr>
        </p:nvPicPr>
        <p:blipFill>
          <a:blip r:embed="rId2"/>
          <a:stretch>
            <a:fillRect/>
          </a:stretch>
        </p:blipFill>
        <p:spPr>
          <a:xfrm>
            <a:off x="712470" y="106045"/>
            <a:ext cx="10958195" cy="5967730"/>
          </a:xfrm>
          <a:prstGeom prst="rect">
            <a:avLst/>
          </a:prstGeom>
        </p:spPr>
      </p:pic>
      <p:sp>
        <p:nvSpPr>
          <p:cNvPr id="2" name="Text Box 1"/>
          <p:cNvSpPr txBox="1"/>
          <p:nvPr/>
        </p:nvSpPr>
        <p:spPr>
          <a:xfrm>
            <a:off x="1377950" y="6324600"/>
            <a:ext cx="6096000" cy="368300"/>
          </a:xfrm>
          <a:prstGeom prst="rect">
            <a:avLst/>
          </a:prstGeom>
          <a:noFill/>
        </p:spPr>
        <p:txBody>
          <a:bodyPr wrap="square" rtlCol="0" anchor="t">
            <a:spAutoFit/>
          </a:bodyPr>
          <a:lstStyle/>
          <a:p>
            <a:r>
              <a:rPr lang="en-US" altLang="en-US"/>
              <a:t>Channel State Information Reference Signal (CSI-RS)</a:t>
            </a: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412750" y="283845"/>
            <a:ext cx="11365865" cy="6554470"/>
          </a:xfrm>
          <a:prstGeom prst="rect">
            <a:avLst/>
          </a:prstGeom>
          <a:noFill/>
        </p:spPr>
        <p:txBody>
          <a:bodyPr wrap="square" rtlCol="0" anchor="t">
            <a:spAutoFit/>
          </a:bodyPr>
          <a:lstStyle/>
          <a:p>
            <a:r>
              <a:rPr lang="en-US" altLang="en-US" sz="2800" u="sng">
                <a:solidFill>
                  <a:srgbClr val="FF0000"/>
                </a:solidFill>
              </a:rPr>
              <a:t>CSI Feedback with Autoencoders</a:t>
            </a:r>
          </a:p>
          <a:p>
            <a:pPr algn="just"/>
            <a:r>
              <a:rPr lang="en-US" altLang="en-US" sz="2800"/>
              <a:t>In conventional 5G radio networks, CSI parameters are quantities related to the state of a channel that are extracted from the channel estimate array. The CSI feedback includes several parameters, such as the Channel Quality Indication (CQI), the precoding matrix indices (PMI) with different codebook sets, and the rank indicator (RI). The UE uses the CSI reference signal (CSI-RS) to measure and compute the CSI parameters. The user equipment (UE) reports CSI parameters to the access network node (gNB) as feedback. Upon receiving the CSI parameters, the gNB schedules downlink data transmissions with attributes such as modulation scheme, code rate, number of transmission layers, and MIMO precoding. This figure shows an overview of a CSI-RS transmission, CSI feedback, and the transmission of downlink data that is scheduled based on the CSI parameters</a:t>
            </a:r>
            <a:endParaRPr lang="en-US" sz="28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
          </p:nvPr>
        </p:nvPicPr>
        <p:blipFill>
          <a:blip r:embed="rId2"/>
          <a:stretch>
            <a:fillRect/>
          </a:stretch>
        </p:blipFill>
        <p:spPr>
          <a:xfrm>
            <a:off x="418465" y="421640"/>
            <a:ext cx="11506200" cy="604901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
          </p:nvPr>
        </p:nvPicPr>
        <p:blipFill>
          <a:blip r:embed="rId2"/>
          <a:stretch>
            <a:fillRect/>
          </a:stretch>
        </p:blipFill>
        <p:spPr>
          <a:xfrm>
            <a:off x="337185" y="394335"/>
            <a:ext cx="11497310" cy="626808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
          </p:nvPr>
        </p:nvPicPr>
        <p:blipFill>
          <a:blip r:embed="rId2"/>
          <a:stretch>
            <a:fillRect/>
          </a:stretch>
        </p:blipFill>
        <p:spPr>
          <a:xfrm>
            <a:off x="527685" y="325755"/>
            <a:ext cx="11033125" cy="614553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
          </p:nvPr>
        </p:nvPicPr>
        <p:blipFill>
          <a:blip r:embed="rId2"/>
          <a:stretch>
            <a:fillRect/>
          </a:stretch>
        </p:blipFill>
        <p:spPr>
          <a:xfrm>
            <a:off x="814705" y="462915"/>
            <a:ext cx="10841990" cy="61595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sz="quarter" idx="1"/>
          </p:nvPr>
        </p:nvPicPr>
        <p:blipFill>
          <a:blip r:embed="rId2"/>
          <a:stretch>
            <a:fillRect/>
          </a:stretch>
        </p:blipFill>
        <p:spPr>
          <a:xfrm>
            <a:off x="556260" y="274955"/>
            <a:ext cx="11182350" cy="626554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
          </p:nvPr>
        </p:nvPicPr>
        <p:blipFill>
          <a:blip r:embed="rId2"/>
          <a:stretch>
            <a:fillRect/>
          </a:stretch>
        </p:blipFill>
        <p:spPr>
          <a:xfrm>
            <a:off x="637540" y="353060"/>
            <a:ext cx="11087100" cy="613156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6" name="Subtitle 2"/>
          <p:cNvSpPr>
            <a:spLocks noGrp="1"/>
          </p:cNvSpPr>
          <p:nvPr>
            <p:ph type="subTitle" idx="1"/>
          </p:nvPr>
        </p:nvSpPr>
        <p:spPr>
          <a:xfrm>
            <a:off x="171133" y="5118418"/>
            <a:ext cx="11760200" cy="1600200"/>
          </a:xfrm>
        </p:spPr>
        <p:txBody>
          <a:bodyPr vert="horz" wrap="square" lIns="91440" tIns="45720" rIns="91440" bIns="45720" anchor="t" anchorCtr="0"/>
          <a:lstStyle/>
          <a:p>
            <a:pPr eaLnBrk="1" hangingPunct="1">
              <a:buSzPct val="85000"/>
            </a:pPr>
            <a:r>
              <a:rPr lang="en-IN" altLang="en-US" kern="1200" dirty="0">
                <a:latin typeface="+mn-lt"/>
                <a:ea typeface="+mn-ea"/>
                <a:cs typeface="+mn-cs"/>
              </a:rPr>
              <a:t>	</a:t>
            </a:r>
          </a:p>
          <a:p>
            <a:pPr eaLnBrk="1" hangingPunct="1">
              <a:buSzPct val="85000"/>
            </a:pPr>
            <a:r>
              <a:rPr lang="en-IN" altLang="en-US" sz="3200" kern="1200" dirty="0">
                <a:latin typeface="+mn-lt"/>
                <a:ea typeface="+mn-ea"/>
                <a:cs typeface="+mn-cs"/>
              </a:rPr>
              <a:t>	</a:t>
            </a:r>
            <a:r>
              <a:rPr lang="en-IN" altLang="en-US" sz="3200" b="1" kern="1200" dirty="0">
                <a:latin typeface="+mn-lt"/>
                <a:ea typeface="+mn-ea"/>
                <a:cs typeface="+mn-cs"/>
              </a:rPr>
              <a:t>  Prof.(</a:t>
            </a:r>
            <a:r>
              <a:rPr lang="en-US" altLang="en-US" sz="3200" b="1" kern="1200" dirty="0">
                <a:latin typeface="+mn-lt"/>
                <a:ea typeface="+mn-ea"/>
                <a:cs typeface="+mn-cs"/>
              </a:rPr>
              <a:t>Dr.)  Rabindranath Bera  (Professor, IIIT,  KALYANI)</a:t>
            </a:r>
          </a:p>
          <a:p>
            <a:pPr eaLnBrk="1" hangingPunct="1">
              <a:spcBef>
                <a:spcPct val="0"/>
              </a:spcBef>
              <a:buSzPct val="85000"/>
            </a:pPr>
            <a:r>
              <a:rPr lang="en-US" altLang="en-US" kern="1200" dirty="0">
                <a:solidFill>
                  <a:schemeClr val="tx1"/>
                </a:solidFill>
                <a:latin typeface="+mn-lt"/>
                <a:ea typeface="+mn-ea"/>
                <a:cs typeface="+mn-cs"/>
              </a:rPr>
              <a:t>E-mail: rbera@iiitkalyani.ac.in;    Mobile :  9475513358</a:t>
            </a:r>
          </a:p>
          <a:p>
            <a:pPr eaLnBrk="1" hangingPunct="1">
              <a:spcBef>
                <a:spcPct val="0"/>
              </a:spcBef>
              <a:buSzPct val="85000"/>
            </a:pPr>
            <a:endParaRPr lang="en-US" altLang="en-US" kern="1200" dirty="0">
              <a:solidFill>
                <a:schemeClr val="tx1"/>
              </a:solidFill>
              <a:latin typeface="+mn-lt"/>
              <a:ea typeface="+mn-ea"/>
              <a:cs typeface="+mn-cs"/>
            </a:endParaRPr>
          </a:p>
          <a:p>
            <a:pPr eaLnBrk="1" hangingPunct="1">
              <a:spcBef>
                <a:spcPct val="0"/>
              </a:spcBef>
              <a:buSzPct val="85000"/>
            </a:pPr>
            <a:r>
              <a:rPr lang="en-US" altLang="en-US" kern="1200" dirty="0" err="1" smtClean="0">
                <a:solidFill>
                  <a:schemeClr val="tx1"/>
                </a:solidFill>
                <a:latin typeface="+mn-lt"/>
                <a:ea typeface="+mn-ea"/>
                <a:cs typeface="+mn-cs"/>
              </a:rPr>
              <a:t>i</a:t>
            </a:r>
            <a:endParaRPr lang="en-US" altLang="en-US" kern="1200" dirty="0">
              <a:solidFill>
                <a:schemeClr val="tx1"/>
              </a:solidFill>
              <a:latin typeface="+mn-lt"/>
              <a:ea typeface="+mn-ea"/>
              <a:cs typeface="+mn-cs"/>
            </a:endParaRPr>
          </a:p>
          <a:p>
            <a:pPr eaLnBrk="1" hangingPunct="1">
              <a:spcBef>
                <a:spcPct val="0"/>
              </a:spcBef>
              <a:buSzPct val="85000"/>
            </a:pPr>
            <a:endParaRPr lang="en-US" altLang="en-US" kern="1200" dirty="0">
              <a:solidFill>
                <a:schemeClr val="tx1"/>
              </a:solidFill>
              <a:latin typeface="+mn-lt"/>
              <a:ea typeface="+mn-ea"/>
              <a:cs typeface="+mn-cs"/>
            </a:endParaRPr>
          </a:p>
          <a:p>
            <a:pPr algn="l" eaLnBrk="1" hangingPunct="1">
              <a:spcBef>
                <a:spcPct val="0"/>
              </a:spcBef>
              <a:buSzPct val="85000"/>
            </a:pPr>
            <a:endParaRPr lang="en-US" altLang="en-US" sz="2000" kern="1200" dirty="0">
              <a:solidFill>
                <a:schemeClr val="tx1"/>
              </a:solidFill>
              <a:latin typeface="Arial" panose="020B0604020202020204" pitchFamily="34" charset="0"/>
              <a:ea typeface="+mn-ea"/>
              <a:cs typeface="Arial" panose="020B0604020202020204" pitchFamily="34" charset="0"/>
            </a:endParaRPr>
          </a:p>
          <a:p>
            <a:pPr algn="l" eaLnBrk="1" hangingPunct="1">
              <a:spcBef>
                <a:spcPct val="0"/>
              </a:spcBef>
              <a:buSzPct val="85000"/>
            </a:pPr>
            <a:endParaRPr lang="en-US" altLang="en-US" sz="2000" kern="1200" dirty="0">
              <a:solidFill>
                <a:schemeClr val="tx1"/>
              </a:solidFill>
              <a:latin typeface="Arial" panose="020B0604020202020204" pitchFamily="34" charset="0"/>
              <a:ea typeface="+mn-ea"/>
              <a:cs typeface="Arial" panose="020B0604020202020204" pitchFamily="34" charset="0"/>
            </a:endParaRPr>
          </a:p>
          <a:p>
            <a:pPr algn="l" eaLnBrk="1" hangingPunct="1">
              <a:spcBef>
                <a:spcPct val="0"/>
              </a:spcBef>
              <a:buSzPct val="85000"/>
            </a:pPr>
            <a:endParaRPr lang="en-US" altLang="en-US" kern="1200" dirty="0">
              <a:solidFill>
                <a:schemeClr val="tx1"/>
              </a:solidFill>
              <a:latin typeface="+mn-lt"/>
              <a:ea typeface="+mn-ea"/>
              <a:cs typeface="+mn-cs"/>
            </a:endParaRPr>
          </a:p>
          <a:p>
            <a:pPr eaLnBrk="1" hangingPunct="1">
              <a:buSzPct val="85000"/>
            </a:pPr>
            <a:endParaRPr lang="en-US" altLang="en-US" kern="1200" dirty="0">
              <a:solidFill>
                <a:schemeClr val="tx1"/>
              </a:solidFill>
              <a:latin typeface="+mn-lt"/>
              <a:ea typeface="+mn-ea"/>
              <a:cs typeface="+mn-cs"/>
            </a:endParaRPr>
          </a:p>
          <a:p>
            <a:pPr eaLnBrk="1" hangingPunct="1">
              <a:buSzPct val="85000"/>
            </a:pPr>
            <a:endParaRPr lang="en-US" altLang="en-US" kern="1200" dirty="0">
              <a:solidFill>
                <a:schemeClr val="tx1"/>
              </a:solidFill>
              <a:latin typeface="+mn-lt"/>
              <a:ea typeface="+mn-ea"/>
              <a:cs typeface="+mn-cs"/>
            </a:endParaRPr>
          </a:p>
          <a:p>
            <a:pPr eaLnBrk="1" hangingPunct="1">
              <a:buSzPct val="85000"/>
            </a:pPr>
            <a:endParaRPr lang="en-US" altLang="en-US" kern="1200" dirty="0">
              <a:latin typeface="+mn-lt"/>
              <a:ea typeface="+mn-ea"/>
              <a:cs typeface="+mn-cs"/>
            </a:endParaRPr>
          </a:p>
          <a:p>
            <a:pPr eaLnBrk="1" hangingPunct="1">
              <a:buSzPct val="85000"/>
            </a:pPr>
            <a:endParaRPr lang="en-US" altLang="en-US" kern="1200" dirty="0">
              <a:latin typeface="+mn-lt"/>
              <a:ea typeface="+mn-ea"/>
              <a:cs typeface="+mn-cs"/>
            </a:endParaRPr>
          </a:p>
          <a:p>
            <a:pPr eaLnBrk="1" hangingPunct="1">
              <a:buSzPct val="85000"/>
            </a:pPr>
            <a:endParaRPr lang="en-US" altLang="en-US" kern="1200" dirty="0">
              <a:latin typeface="+mn-lt"/>
              <a:ea typeface="+mn-ea"/>
              <a:cs typeface="+mn-cs"/>
            </a:endParaRPr>
          </a:p>
          <a:p>
            <a:pPr eaLnBrk="1" hangingPunct="1">
              <a:buSzPct val="85000"/>
            </a:pPr>
            <a:endParaRPr lang="en-US" altLang="en-US" kern="1200" dirty="0">
              <a:latin typeface="+mn-lt"/>
              <a:ea typeface="+mn-ea"/>
              <a:cs typeface="+mn-cs"/>
            </a:endParaRPr>
          </a:p>
          <a:p>
            <a:pPr eaLnBrk="1" hangingPunct="1">
              <a:buSzPct val="85000"/>
            </a:pPr>
            <a:endParaRPr lang="en-US" altLang="en-US" kern="1200" dirty="0">
              <a:latin typeface="+mn-lt"/>
              <a:ea typeface="+mn-ea"/>
              <a:cs typeface="+mn-cs"/>
            </a:endParaRPr>
          </a:p>
          <a:p>
            <a:pPr eaLnBrk="1" hangingPunct="1">
              <a:buSzPct val="85000"/>
            </a:pPr>
            <a:endParaRPr lang="en-IN" altLang="en-US" kern="1200" dirty="0">
              <a:latin typeface="+mn-lt"/>
              <a:ea typeface="+mn-ea"/>
              <a:cs typeface="+mn-cs"/>
            </a:endParaRPr>
          </a:p>
        </p:txBody>
      </p:sp>
      <p:sp>
        <p:nvSpPr>
          <p:cNvPr id="11267" name="TextBox 5"/>
          <p:cNvSpPr txBox="1"/>
          <p:nvPr/>
        </p:nvSpPr>
        <p:spPr>
          <a:xfrm>
            <a:off x="28258" y="171450"/>
            <a:ext cx="5674995" cy="903605"/>
          </a:xfrm>
          <a:prstGeom prst="rect">
            <a:avLst/>
          </a:prstGeom>
          <a:noFill/>
          <a:ln w="9525">
            <a:noFill/>
          </a:ln>
        </p:spPr>
        <p:txBody>
          <a:bodyPr wrap="none">
            <a:spAutoFit/>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n-ea"/>
                <a:cs typeface="+mn-cs"/>
              </a:defRPr>
            </a:lvl1pPr>
            <a:lvl2pPr marL="548005"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stStyle>
          <a:p>
            <a:pPr marL="0" indent="0" algn="ctr" eaLnBrk="1" hangingPunct="1">
              <a:buSzPct val="85000"/>
              <a:buFont typeface="Wingdings" panose="05000000000000000000" charset="0"/>
              <a:buNone/>
            </a:pPr>
            <a:r>
              <a:rPr lang="en-US" altLang="en-US" sz="2400" b="1">
                <a:solidFill>
                  <a:srgbClr val="FF0000"/>
                </a:solidFill>
                <a:sym typeface="+mn-ea"/>
              </a:rPr>
              <a:t>Course Title:   </a:t>
            </a:r>
            <a:r>
              <a:rPr lang="en-US" altLang="en-US" sz="2400" b="1">
                <a:solidFill>
                  <a:srgbClr val="002060"/>
                </a:solidFill>
                <a:sym typeface="+mn-ea"/>
              </a:rPr>
              <a:t>5G and Wireless Technology  </a:t>
            </a:r>
            <a:endParaRPr lang="en-US" altLang="en-US" sz="2400" b="1">
              <a:solidFill>
                <a:srgbClr val="002060"/>
              </a:solidFill>
            </a:endParaRPr>
          </a:p>
          <a:p>
            <a:pPr marL="0" indent="0" algn="ctr" eaLnBrk="1" hangingPunct="1">
              <a:buSzPct val="85000"/>
              <a:buFont typeface="Wingdings" panose="05000000000000000000" charset="0"/>
              <a:buNone/>
            </a:pPr>
            <a:r>
              <a:rPr lang="en-US" altLang="en-US" sz="2400" b="1">
                <a:solidFill>
                  <a:srgbClr val="FF0000"/>
                </a:solidFill>
                <a:sym typeface="+mn-ea"/>
              </a:rPr>
              <a:t>Course Code : ECE829</a:t>
            </a:r>
            <a:r>
              <a:rPr lang="en-US" sz="2400" b="1">
                <a:solidFill>
                  <a:srgbClr val="FF0000"/>
                </a:solidFill>
                <a:sym typeface="+mn-ea"/>
              </a:rPr>
              <a:t> </a:t>
            </a:r>
            <a:endParaRPr lang="en-US" altLang="en-US" sz="1800" b="1" dirty="0">
              <a:latin typeface="Arial" panose="020B0604020202020204" pitchFamily="34" charset="0"/>
              <a:ea typeface="Arial" panose="020B0604020202020204" pitchFamily="34" charset="0"/>
            </a:endParaRPr>
          </a:p>
        </p:txBody>
      </p:sp>
      <p:sp>
        <p:nvSpPr>
          <p:cNvPr id="11268" name="TextBox 6"/>
          <p:cNvSpPr txBox="1"/>
          <p:nvPr/>
        </p:nvSpPr>
        <p:spPr>
          <a:xfrm>
            <a:off x="6575429" y="-317"/>
            <a:ext cx="4687570" cy="829945"/>
          </a:xfrm>
          <a:prstGeom prst="rect">
            <a:avLst/>
          </a:prstGeom>
          <a:noFill/>
          <a:ln w="9525">
            <a:noFill/>
          </a:ln>
        </p:spPr>
        <p:txBody>
          <a:bodyPr wrap="none">
            <a:spAutoFit/>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n-ea"/>
                <a:cs typeface="+mn-cs"/>
              </a:defRPr>
            </a:lvl1pPr>
            <a:lvl2pPr marL="548005"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stStyle>
          <a:p>
            <a:pPr marL="0" lvl="0" indent="0" algn="ctr" defTabSz="457200" eaLnBrk="1" hangingPunct="1">
              <a:spcBef>
                <a:spcPct val="0"/>
              </a:spcBef>
              <a:buClrTx/>
              <a:buSzTx/>
              <a:buFontTx/>
              <a:buNone/>
            </a:pPr>
            <a:r>
              <a:rPr lang="en-US" altLang="en-US" sz="2400" dirty="0">
                <a:cs typeface="Arial" panose="020B0604020202020204" pitchFamily="34" charset="0"/>
              </a:rPr>
              <a:t>CLASS 9</a:t>
            </a:r>
          </a:p>
          <a:p>
            <a:pPr marL="0" lvl="0" indent="0" defTabSz="457200" eaLnBrk="1" hangingPunct="1">
              <a:spcBef>
                <a:spcPct val="0"/>
              </a:spcBef>
              <a:buClrTx/>
              <a:buSzTx/>
              <a:buFontTx/>
              <a:buNone/>
            </a:pPr>
            <a:r>
              <a:rPr lang="en-US" altLang="en-US" sz="2400" b="1" dirty="0">
                <a:solidFill>
                  <a:srgbClr val="FF0000"/>
                </a:solidFill>
                <a:latin typeface="Arial" panose="020B0604020202020204" pitchFamily="34" charset="0"/>
                <a:cs typeface="Arial" panose="020B0604020202020204" pitchFamily="34" charset="0"/>
              </a:rPr>
              <a:t>Dated  26t h </a:t>
            </a:r>
            <a:r>
              <a:rPr lang="en-US" altLang="en-US" sz="2400" b="1" dirty="0" smtClean="0">
                <a:solidFill>
                  <a:srgbClr val="FF0000"/>
                </a:solidFill>
                <a:latin typeface="Arial" panose="020B0604020202020204" pitchFamily="34" charset="0"/>
                <a:cs typeface="Arial" panose="020B0604020202020204" pitchFamily="34" charset="0"/>
              </a:rPr>
              <a:t>FEBRUARY , </a:t>
            </a:r>
            <a:r>
              <a:rPr lang="en-US" altLang="en-US" sz="2400" b="1" dirty="0">
                <a:solidFill>
                  <a:srgbClr val="FF0000"/>
                </a:solidFill>
                <a:latin typeface="Arial" panose="020B0604020202020204" pitchFamily="34" charset="0"/>
                <a:cs typeface="Arial" panose="020B0604020202020204" pitchFamily="34" charset="0"/>
              </a:rPr>
              <a:t>2025 </a:t>
            </a:r>
            <a:endParaRPr lang="en-US" altLang="en-US" sz="2400" b="1" dirty="0">
              <a:solidFill>
                <a:srgbClr val="FF0000"/>
              </a:solidFill>
              <a:latin typeface="Arial" panose="020B0604020202020204" pitchFamily="34" charset="0"/>
              <a:ea typeface="Arial" panose="020B0604020202020204" pitchFamily="34" charset="0"/>
            </a:endParaRPr>
          </a:p>
        </p:txBody>
      </p:sp>
      <p:sp>
        <p:nvSpPr>
          <p:cNvPr id="4" name="Text Box 3"/>
          <p:cNvSpPr txBox="1"/>
          <p:nvPr/>
        </p:nvSpPr>
        <p:spPr>
          <a:xfrm>
            <a:off x="-161311" y="2133511"/>
            <a:ext cx="12425087" cy="2676525"/>
          </a:xfrm>
          <a:prstGeom prst="rect">
            <a:avLst/>
          </a:prstGeom>
          <a:noFill/>
        </p:spPr>
        <p:txBody>
          <a:bodyPr wrap="square" rtlCol="0">
            <a:spAutoFit/>
          </a:bodyPr>
          <a:lstStyle/>
          <a:p>
            <a:pPr algn="ctr" eaLnBrk="1" hangingPunct="1">
              <a:buSzPct val="85000"/>
              <a:buFont typeface="Wingdings" panose="05000000000000000000" charset="0"/>
            </a:pPr>
            <a:r>
              <a:rPr lang="en-US" sz="2800" u="sng" dirty="0" smtClean="0">
                <a:solidFill>
                  <a:srgbClr val="FF0000"/>
                </a:solidFill>
                <a:sym typeface="+mn-ea"/>
              </a:rPr>
              <a:t>5G Use </a:t>
            </a:r>
            <a:r>
              <a:rPr lang="en-US" sz="2800" u="sng" dirty="0">
                <a:solidFill>
                  <a:srgbClr val="FF0000"/>
                </a:solidFill>
                <a:sym typeface="+mn-ea"/>
              </a:rPr>
              <a:t>Case 2:</a:t>
            </a:r>
            <a:r>
              <a:rPr lang="en-US" sz="2800" dirty="0">
                <a:solidFill>
                  <a:srgbClr val="FF0000"/>
                </a:solidFill>
                <a:sym typeface="+mn-ea"/>
              </a:rPr>
              <a:t> </a:t>
            </a:r>
            <a:r>
              <a:rPr lang="en-US" sz="2800" dirty="0" smtClean="0">
                <a:sym typeface="+mn-ea"/>
              </a:rPr>
              <a:t>IIIT KALYANI’s  5G Smart </a:t>
            </a:r>
            <a:r>
              <a:rPr lang="en-US" sz="2800" dirty="0" err="1" smtClean="0">
                <a:sym typeface="+mn-ea"/>
              </a:rPr>
              <a:t>Gangasagar</a:t>
            </a:r>
            <a:r>
              <a:rPr lang="en-US" sz="2800" dirty="0" smtClean="0">
                <a:sym typeface="+mn-ea"/>
              </a:rPr>
              <a:t> Island Project              with </a:t>
            </a:r>
            <a:r>
              <a:rPr lang="en-US" sz="2800" dirty="0">
                <a:sym typeface="+mn-ea"/>
              </a:rPr>
              <a:t>Large  Rack 5G , </a:t>
            </a:r>
            <a:r>
              <a:rPr lang="en-US" sz="2800" dirty="0" smtClean="0">
                <a:sym typeface="+mn-ea"/>
              </a:rPr>
              <a:t>Small Portable NIBs </a:t>
            </a:r>
            <a:r>
              <a:rPr lang="en-US" sz="2800" dirty="0">
                <a:sym typeface="+mn-ea"/>
              </a:rPr>
              <a:t>and their  integration </a:t>
            </a:r>
            <a:endParaRPr lang="en-US" sz="2800" dirty="0" smtClean="0">
              <a:sym typeface="+mn-ea"/>
            </a:endParaRPr>
          </a:p>
          <a:p>
            <a:pPr algn="ctr" eaLnBrk="1" hangingPunct="1">
              <a:buSzPct val="85000"/>
              <a:buFont typeface="Wingdings" panose="05000000000000000000" charset="0"/>
            </a:pPr>
            <a:r>
              <a:rPr lang="en-US" sz="2800" dirty="0" smtClean="0">
                <a:sym typeface="+mn-ea"/>
              </a:rPr>
              <a:t>to solve problems of          </a:t>
            </a:r>
          </a:p>
          <a:p>
            <a:pPr algn="ctr" eaLnBrk="1" hangingPunct="1">
              <a:buSzPct val="85000"/>
              <a:buFont typeface="Wingdings" panose="05000000000000000000" charset="0"/>
            </a:pPr>
            <a:r>
              <a:rPr lang="en-US" sz="2800" dirty="0" err="1" smtClean="0">
                <a:sym typeface="+mn-ea"/>
              </a:rPr>
              <a:t>i</a:t>
            </a:r>
            <a:r>
              <a:rPr lang="en-US" sz="2800" dirty="0" smtClean="0">
                <a:sym typeface="+mn-ea"/>
              </a:rPr>
              <a:t>) Ultra Reliability using AI at Underserved Areas in Vessels/Boats                         </a:t>
            </a:r>
            <a:r>
              <a:rPr lang="en-US" sz="2800" dirty="0" smtClean="0">
                <a:solidFill>
                  <a:schemeClr val="bg1"/>
                </a:solidFill>
                <a:sym typeface="+mn-ea"/>
              </a:rPr>
              <a:t>ii) Service Continuity at Unserved Areas in Mid Sea                                      iii)Congestion Avoidance at Crowd areas like Kapil Muni </a:t>
            </a:r>
            <a:r>
              <a:rPr lang="en-US" sz="2800" dirty="0" err="1" smtClean="0">
                <a:solidFill>
                  <a:schemeClr val="bg1"/>
                </a:solidFill>
                <a:sym typeface="+mn-ea"/>
              </a:rPr>
              <a:t>ashram,Gangasagar</a:t>
            </a:r>
          </a:p>
        </p:txBody>
      </p:sp>
      <p:sp>
        <p:nvSpPr>
          <p:cNvPr id="6" name="Text Box 2"/>
          <p:cNvSpPr txBox="1"/>
          <p:nvPr/>
        </p:nvSpPr>
        <p:spPr>
          <a:xfrm>
            <a:off x="171450" y="1119505"/>
            <a:ext cx="9559290" cy="706755"/>
          </a:xfrm>
          <a:prstGeom prst="rect">
            <a:avLst/>
          </a:prstGeom>
          <a:noFill/>
        </p:spPr>
        <p:txBody>
          <a:bodyPr wrap="square" rtlCol="0" anchor="t">
            <a:spAutoFit/>
          </a:bodyPr>
          <a:lstStyle/>
          <a:p>
            <a:r>
              <a:rPr lang="en-US" altLang="en-US" sz="4000" dirty="0"/>
              <a:t>MODULE  </a:t>
            </a:r>
            <a:r>
              <a:rPr lang="en-US" altLang="en-US" sz="4000" dirty="0" smtClean="0"/>
              <a:t>4 </a:t>
            </a:r>
            <a:r>
              <a:rPr lang="en-US" altLang="en-US" sz="4000" dirty="0"/>
              <a:t>of the Syllabus:- </a:t>
            </a:r>
            <a:endParaRPr lang="en-US" sz="40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
          </p:nvPr>
        </p:nvPicPr>
        <p:blipFill>
          <a:blip r:embed="rId2"/>
          <a:stretch>
            <a:fillRect/>
          </a:stretch>
        </p:blipFill>
        <p:spPr>
          <a:xfrm>
            <a:off x="294640" y="243205"/>
            <a:ext cx="11595100" cy="63373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80060" y="260985"/>
            <a:ext cx="10363200" cy="718820"/>
          </a:xfrm>
        </p:spPr>
        <p:txBody>
          <a:bodyPr/>
          <a:lstStyle/>
          <a:p>
            <a:r>
              <a:rPr lang="en-US"/>
              <a:t>Outline of Presentation</a:t>
            </a:r>
          </a:p>
        </p:txBody>
      </p:sp>
      <p:sp>
        <p:nvSpPr>
          <p:cNvPr id="5" name="Text Box 4"/>
          <p:cNvSpPr txBox="1"/>
          <p:nvPr/>
        </p:nvSpPr>
        <p:spPr>
          <a:xfrm>
            <a:off x="496570" y="404495"/>
            <a:ext cx="11695430" cy="4401205"/>
          </a:xfrm>
          <a:prstGeom prst="rect">
            <a:avLst/>
          </a:prstGeom>
          <a:noFill/>
        </p:spPr>
        <p:txBody>
          <a:bodyPr wrap="square" rtlCol="0">
            <a:spAutoFit/>
          </a:bodyPr>
          <a:lstStyle/>
          <a:p>
            <a:pPr algn="l" eaLnBrk="1" hangingPunct="1">
              <a:buSzPct val="85000"/>
              <a:buFont typeface="Wingdings" panose="05000000000000000000" charset="0"/>
            </a:pPr>
            <a:endParaRPr lang="en-US" altLang="en-US" sz="2800" dirty="0">
              <a:gradFill>
                <a:gsLst>
                  <a:gs pos="0">
                    <a:srgbClr val="007BD3"/>
                  </a:gs>
                  <a:gs pos="100000">
                    <a:srgbClr val="034373"/>
                  </a:gs>
                </a:gsLst>
                <a:lin scaled="0"/>
              </a:gradFill>
              <a:sym typeface="+mn-ea"/>
            </a:endParaRPr>
          </a:p>
          <a:p>
            <a:pPr marL="285750" indent="-285750" algn="l" eaLnBrk="1" hangingPunct="1">
              <a:buSzPct val="85000"/>
              <a:buFont typeface="Wingdings" panose="05000000000000000000" charset="0"/>
              <a:buChar char="o"/>
            </a:pPr>
            <a:r>
              <a:rPr lang="en-US" altLang="en-US" sz="2800" dirty="0">
                <a:gradFill>
                  <a:gsLst>
                    <a:gs pos="0">
                      <a:srgbClr val="007BD3"/>
                    </a:gs>
                    <a:gs pos="100000">
                      <a:srgbClr val="034373"/>
                    </a:gs>
                  </a:gsLst>
                  <a:lin scaled="0"/>
                </a:gradFill>
                <a:sym typeface="+mn-ea"/>
              </a:rPr>
              <a:t> </a:t>
            </a:r>
            <a:r>
              <a:rPr lang="en-US" altLang="en-US" sz="2800" b="1" dirty="0" smtClean="0">
                <a:solidFill>
                  <a:srgbClr val="FF0000"/>
                </a:solidFill>
                <a:sym typeface="+mn-ea"/>
              </a:rPr>
              <a:t>Problem of Radio </a:t>
            </a:r>
            <a:r>
              <a:rPr lang="en-US" altLang="en-US" sz="2800" b="1" dirty="0">
                <a:solidFill>
                  <a:srgbClr val="FF0000"/>
                </a:solidFill>
                <a:sym typeface="+mn-ea"/>
              </a:rPr>
              <a:t>Wave Propagation</a:t>
            </a:r>
            <a:r>
              <a:rPr lang="en-US" altLang="en-US" sz="2800" dirty="0">
                <a:gradFill>
                  <a:gsLst>
                    <a:gs pos="0">
                      <a:srgbClr val="007BD3"/>
                    </a:gs>
                    <a:gs pos="100000">
                      <a:srgbClr val="034373"/>
                    </a:gs>
                  </a:gsLst>
                  <a:lin scaled="0"/>
                </a:gradFill>
                <a:sym typeface="+mn-ea"/>
              </a:rPr>
              <a:t> : Case Study of a Specific Wireless Channel</a:t>
            </a:r>
            <a:r>
              <a:rPr lang="en-US" altLang="en-US" sz="2800" dirty="0" smtClean="0">
                <a:gradFill>
                  <a:gsLst>
                    <a:gs pos="0">
                      <a:srgbClr val="007BD3"/>
                    </a:gs>
                    <a:gs pos="100000">
                      <a:srgbClr val="034373"/>
                    </a:gs>
                  </a:gsLst>
                  <a:lin scaled="0"/>
                </a:gradFill>
                <a:sym typeface="+mn-ea"/>
              </a:rPr>
              <a:t>.</a:t>
            </a:r>
          </a:p>
          <a:p>
            <a:pPr marL="285750" indent="-285750">
              <a:buSzPct val="85000"/>
              <a:buFont typeface="Wingdings" panose="05000000000000000000" charset="0"/>
              <a:buChar char="o"/>
            </a:pPr>
            <a:r>
              <a:rPr lang="en-US" altLang="en-US" sz="2800" b="1" dirty="0">
                <a:gradFill>
                  <a:gsLst>
                    <a:gs pos="0">
                      <a:srgbClr val="007BD3"/>
                    </a:gs>
                    <a:gs pos="100000">
                      <a:srgbClr val="034373"/>
                    </a:gs>
                  </a:gsLst>
                  <a:lin scaled="0"/>
                </a:gradFill>
                <a:sym typeface="+mn-ea"/>
              </a:rPr>
              <a:t> Solution</a:t>
            </a:r>
            <a:r>
              <a:rPr lang="en-US" altLang="en-US" sz="2800" dirty="0">
                <a:gradFill>
                  <a:gsLst>
                    <a:gs pos="0">
                      <a:srgbClr val="007BD3"/>
                    </a:gs>
                    <a:gs pos="100000">
                      <a:srgbClr val="034373"/>
                    </a:gs>
                  </a:gsLst>
                  <a:lin scaled="0"/>
                </a:gradFill>
                <a:sym typeface="+mn-ea"/>
              </a:rPr>
              <a:t> </a:t>
            </a:r>
            <a:r>
              <a:rPr lang="en-US" altLang="en-US" sz="2800" dirty="0" smtClean="0">
                <a:gradFill>
                  <a:gsLst>
                    <a:gs pos="0">
                      <a:srgbClr val="007BD3"/>
                    </a:gs>
                    <a:gs pos="100000">
                      <a:srgbClr val="034373"/>
                    </a:gs>
                  </a:gsLst>
                  <a:lin scaled="0"/>
                </a:gradFill>
                <a:sym typeface="+mn-ea"/>
              </a:rPr>
              <a:t>for performance restoration</a:t>
            </a:r>
            <a:r>
              <a:rPr lang="en-US" altLang="en-US" sz="2800" dirty="0" smtClean="0">
                <a:sym typeface="+mn-ea"/>
              </a:rPr>
              <a:t> </a:t>
            </a:r>
            <a:r>
              <a:rPr lang="en-US" altLang="en-US" sz="2800" dirty="0" smtClean="0">
                <a:solidFill>
                  <a:schemeClr val="tx1"/>
                </a:solidFill>
                <a:sym typeface="+mn-ea"/>
              </a:rPr>
              <a:t>against </a:t>
            </a:r>
            <a:r>
              <a:rPr lang="en-US" altLang="en-US" sz="2800" dirty="0">
                <a:solidFill>
                  <a:schemeClr val="tx1"/>
                </a:solidFill>
                <a:sym typeface="+mn-ea"/>
              </a:rPr>
              <a:t>Problem of Radio Wave Propagation using Artificial </a:t>
            </a:r>
            <a:r>
              <a:rPr lang="en-US" altLang="en-US" sz="2800" dirty="0" smtClean="0">
                <a:solidFill>
                  <a:schemeClr val="tx1"/>
                </a:solidFill>
                <a:sym typeface="+mn-ea"/>
              </a:rPr>
              <a:t>Intelligence</a:t>
            </a:r>
            <a:endParaRPr lang="en-US" altLang="en-US" sz="2800" dirty="0" smtClean="0">
              <a:gradFill>
                <a:gsLst>
                  <a:gs pos="0">
                    <a:srgbClr val="007BD3"/>
                  </a:gs>
                  <a:gs pos="100000">
                    <a:srgbClr val="034373"/>
                  </a:gs>
                </a:gsLst>
                <a:lin scaled="0"/>
              </a:gradFill>
              <a:sym typeface="+mn-ea"/>
            </a:endParaRPr>
          </a:p>
          <a:p>
            <a:pPr marL="457200" indent="-457200" algn="l" eaLnBrk="1" hangingPunct="1">
              <a:buSzPct val="85000"/>
              <a:buFont typeface="Wingdings" panose="05000000000000000000" charset="0"/>
              <a:buChar char="Ø"/>
            </a:pPr>
            <a:r>
              <a:rPr lang="en-US" altLang="en-US" sz="2800" dirty="0" smtClean="0">
                <a:solidFill>
                  <a:schemeClr val="bg1"/>
                </a:solidFill>
                <a:sym typeface="+mn-ea"/>
              </a:rPr>
              <a:t>Webinar </a:t>
            </a:r>
            <a:r>
              <a:rPr lang="en-US" altLang="en-US" sz="2800" dirty="0">
                <a:solidFill>
                  <a:schemeClr val="bg1"/>
                </a:solidFill>
                <a:sym typeface="+mn-ea"/>
              </a:rPr>
              <a:t>by R&amp;S : Towards an AI-native air interface in </a:t>
            </a:r>
            <a:r>
              <a:rPr lang="en-US" altLang="en-US" sz="2800" dirty="0" smtClean="0">
                <a:solidFill>
                  <a:schemeClr val="bg1"/>
                </a:solidFill>
                <a:sym typeface="+mn-ea"/>
              </a:rPr>
              <a:t>6G</a:t>
            </a:r>
          </a:p>
          <a:p>
            <a:pPr marL="457200" indent="-457200" algn="l" eaLnBrk="1" hangingPunct="1">
              <a:buSzPct val="85000"/>
              <a:buFont typeface="Wingdings" panose="05000000000000000000" pitchFamily="2" charset="2"/>
              <a:buChar char="Ø"/>
            </a:pPr>
            <a:r>
              <a:rPr lang="en-US" altLang="en-US" sz="2800" dirty="0" smtClean="0">
                <a:gradFill>
                  <a:gsLst>
                    <a:gs pos="0">
                      <a:srgbClr val="007BD3"/>
                    </a:gs>
                    <a:gs pos="100000">
                      <a:srgbClr val="034373"/>
                    </a:gs>
                  </a:gsLst>
                  <a:lin scaled="0"/>
                </a:gradFill>
                <a:sym typeface="+mn-ea"/>
              </a:rPr>
              <a:t>IIIT Kalyani work  ‘</a:t>
            </a:r>
            <a:r>
              <a:rPr lang="en-US" sz="2800" b="1" u="sng" dirty="0">
                <a:gradFill>
                  <a:gsLst>
                    <a:gs pos="0">
                      <a:srgbClr val="E30000"/>
                    </a:gs>
                    <a:gs pos="100000">
                      <a:srgbClr val="760303"/>
                    </a:gs>
                  </a:gsLst>
                  <a:lin scaled="0"/>
                </a:gradFill>
                <a:sym typeface="+mn-ea"/>
              </a:rPr>
              <a:t> </a:t>
            </a:r>
            <a:r>
              <a:rPr lang="en-US" sz="2800" b="1" u="sng" dirty="0">
                <a:solidFill>
                  <a:srgbClr val="00B050"/>
                </a:solidFill>
                <a:sym typeface="+mn-ea"/>
              </a:rPr>
              <a:t>Smart Island </a:t>
            </a:r>
            <a:r>
              <a:rPr lang="en-US" sz="2800" b="1" u="sng" dirty="0">
                <a:solidFill>
                  <a:srgbClr val="00B0F0"/>
                </a:solidFill>
                <a:sym typeface="+mn-ea"/>
              </a:rPr>
              <a:t>Project ’ and realization of </a:t>
            </a:r>
            <a:r>
              <a:rPr lang="en-US" sz="2800" b="1" u="sng" dirty="0" smtClean="0">
                <a:solidFill>
                  <a:srgbClr val="FF0000"/>
                </a:solidFill>
                <a:sym typeface="+mn-ea"/>
              </a:rPr>
              <a:t>5G NIB with One Cell </a:t>
            </a:r>
            <a:r>
              <a:rPr lang="en-US" sz="2800" b="1" u="sng" dirty="0">
                <a:solidFill>
                  <a:srgbClr val="FF0000"/>
                </a:solidFill>
                <a:sym typeface="+mn-ea"/>
              </a:rPr>
              <a:t>Use Case</a:t>
            </a:r>
          </a:p>
          <a:p>
            <a:pPr marL="457200" indent="-457200" algn="l" eaLnBrk="1" hangingPunct="1">
              <a:buSzPct val="85000"/>
              <a:buFont typeface="Wingdings" panose="05000000000000000000" charset="0"/>
              <a:buChar char="o"/>
            </a:pPr>
            <a:r>
              <a:rPr lang="en-US" altLang="en-US" sz="2800" dirty="0" smtClean="0">
                <a:solidFill>
                  <a:schemeClr val="bg1"/>
                </a:solidFill>
                <a:sym typeface="+mn-ea"/>
              </a:rPr>
              <a:t> Compare R&amp;S work ‘</a:t>
            </a:r>
            <a:r>
              <a:rPr lang="en-US" altLang="en-US" sz="2800" dirty="0">
                <a:solidFill>
                  <a:schemeClr val="bg1"/>
                </a:solidFill>
                <a:sym typeface="+mn-ea"/>
              </a:rPr>
              <a:t>AI-native air interface in </a:t>
            </a:r>
            <a:r>
              <a:rPr lang="en-US" altLang="en-US" sz="2800" dirty="0" smtClean="0">
                <a:solidFill>
                  <a:schemeClr val="bg1"/>
                </a:solidFill>
                <a:sym typeface="+mn-ea"/>
              </a:rPr>
              <a:t>6G’ with IIIT Kalyani work  ‘</a:t>
            </a:r>
            <a:r>
              <a:rPr lang="en-US" sz="2800" b="1" u="sng" dirty="0">
                <a:solidFill>
                  <a:schemeClr val="bg1"/>
                </a:solidFill>
                <a:sym typeface="+mn-ea"/>
              </a:rPr>
              <a:t> Smart Island Project ’ </a:t>
            </a:r>
            <a:endParaRPr lang="en-US" altLang="en-US" sz="2800" dirty="0">
              <a:solidFill>
                <a:schemeClr val="bg1"/>
              </a:solidFill>
              <a:sym typeface="+mn-ea"/>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6875" y="1329776"/>
            <a:ext cx="11437034" cy="2799715"/>
          </a:xfrm>
          <a:prstGeom prst="rect">
            <a:avLst/>
          </a:prstGeom>
        </p:spPr>
        <p:txBody>
          <a:bodyPr wrap="square">
            <a:spAutoFit/>
          </a:bodyPr>
          <a:lstStyle/>
          <a:p>
            <a:pPr algn="just"/>
            <a:r>
              <a:rPr lang="en-US" dirty="0"/>
              <a:t> </a:t>
            </a:r>
            <a:r>
              <a:rPr lang="en-US" sz="2200" dirty="0"/>
              <a:t>The above problems associated with seawater radio waves are solved by frequency diversity technique following 3GPP release 18 specifications. Frequency diversity is the special feature of smart antenna technology that solves the problems related to fading depth.</a:t>
            </a:r>
          </a:p>
          <a:p>
            <a:pPr algn="just"/>
            <a:r>
              <a:rPr lang="en-US" sz="2200" dirty="0"/>
              <a:t> By mixing the output from each antenna at the receiver, Frequency Diversity reconstructs the signal in this instance. </a:t>
            </a:r>
          </a:p>
          <a:p>
            <a:pPr algn="just"/>
            <a:r>
              <a:rPr lang="en-US" sz="2200" dirty="0"/>
              <a:t> The fading compensator system design using an envelope adder and the MRC ( Maximum Ratio Combining) algorithm is shown in Figure 6.11.</a:t>
            </a:r>
            <a:endParaRPr lang="en-IN" sz="2200" dirty="0"/>
          </a:p>
        </p:txBody>
      </p:sp>
      <p:sp>
        <p:nvSpPr>
          <p:cNvPr id="5" name="Rectangle 4"/>
          <p:cNvSpPr/>
          <p:nvPr/>
        </p:nvSpPr>
        <p:spPr>
          <a:xfrm>
            <a:off x="393895" y="221958"/>
            <a:ext cx="11437034" cy="369332"/>
          </a:xfrm>
          <a:prstGeom prst="rect">
            <a:avLst/>
          </a:prstGeom>
        </p:spPr>
        <p:txBody>
          <a:bodyPr wrap="square">
            <a:spAutoFit/>
          </a:bodyPr>
          <a:lstStyle/>
          <a:p>
            <a:r>
              <a:rPr lang="en-US" dirty="0">
                <a:solidFill>
                  <a:srgbClr val="FF0000"/>
                </a:solidFill>
              </a:rPr>
              <a:t>Two approaches</a:t>
            </a:r>
            <a:r>
              <a:rPr lang="en-US" dirty="0"/>
              <a:t> followed for simulation based Compensation are discussed:-</a:t>
            </a:r>
            <a:endParaRPr lang="en-IN" dirty="0"/>
          </a:p>
        </p:txBody>
      </p:sp>
      <p:sp>
        <p:nvSpPr>
          <p:cNvPr id="6" name="Rectangle 5"/>
          <p:cNvSpPr/>
          <p:nvPr/>
        </p:nvSpPr>
        <p:spPr>
          <a:xfrm>
            <a:off x="676006" y="591290"/>
            <a:ext cx="10025380" cy="368300"/>
          </a:xfrm>
          <a:prstGeom prst="rect">
            <a:avLst/>
          </a:prstGeom>
        </p:spPr>
        <p:txBody>
          <a:bodyPr wrap="none">
            <a:spAutoFit/>
          </a:bodyPr>
          <a:lstStyle/>
          <a:p>
            <a:r>
              <a:rPr lang="en-US" dirty="0">
                <a:solidFill>
                  <a:srgbClr val="FF0000"/>
                </a:solidFill>
              </a:rPr>
              <a:t>APPROACH 1: Conventional </a:t>
            </a:r>
            <a:r>
              <a:rPr lang="en-US" b="1" dirty="0">
                <a:solidFill>
                  <a:srgbClr val="0070C0"/>
                </a:solidFill>
              </a:rPr>
              <a:t>Dual Frequency Diversity </a:t>
            </a:r>
            <a:r>
              <a:rPr lang="en-US" dirty="0">
                <a:solidFill>
                  <a:srgbClr val="FF0000"/>
                </a:solidFill>
              </a:rPr>
              <a:t>and </a:t>
            </a:r>
            <a:r>
              <a:rPr lang="en-US" b="1" dirty="0">
                <a:solidFill>
                  <a:srgbClr val="0070C0"/>
                </a:solidFill>
              </a:rPr>
              <a:t>MRC based Combining </a:t>
            </a:r>
            <a:r>
              <a:rPr lang="en-US" dirty="0">
                <a:solidFill>
                  <a:srgbClr val="FF0000"/>
                </a:solidFill>
              </a:rPr>
              <a:t> Approach</a:t>
            </a:r>
          </a:p>
        </p:txBody>
      </p:sp>
      <p:sp>
        <p:nvSpPr>
          <p:cNvPr id="7" name="Rectangle 6"/>
          <p:cNvSpPr/>
          <p:nvPr/>
        </p:nvSpPr>
        <p:spPr>
          <a:xfrm>
            <a:off x="676006" y="960622"/>
            <a:ext cx="10186035" cy="368300"/>
          </a:xfrm>
          <a:prstGeom prst="rect">
            <a:avLst/>
          </a:prstGeom>
        </p:spPr>
        <p:txBody>
          <a:bodyPr wrap="none">
            <a:spAutoFit/>
          </a:bodyPr>
          <a:lstStyle/>
          <a:p>
            <a:r>
              <a:rPr lang="en-IN" dirty="0">
                <a:solidFill>
                  <a:srgbClr val="FF0000"/>
                </a:solidFill>
              </a:rPr>
              <a:t>APPROACH 2:</a:t>
            </a:r>
            <a:r>
              <a:rPr lang="en-US" altLang="en-IN" dirty="0">
                <a:solidFill>
                  <a:srgbClr val="FF0000"/>
                </a:solidFill>
              </a:rPr>
              <a:t> </a:t>
            </a:r>
            <a:r>
              <a:rPr lang="en-IN" dirty="0">
                <a:solidFill>
                  <a:srgbClr val="FF0000"/>
                </a:solidFill>
              </a:rPr>
              <a:t>AI based Approach</a:t>
            </a:r>
            <a:r>
              <a:rPr lang="en-US" altLang="en-IN" dirty="0">
                <a:solidFill>
                  <a:srgbClr val="FF0000"/>
                </a:solidFill>
              </a:rPr>
              <a:t>  Single Frequency RF Carrier Approach instead of Two Carriers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Diagram&#10;&#10;Description automatically generat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1537159" y="418768"/>
            <a:ext cx="4641215" cy="2444750"/>
          </a:xfrm>
          <a:prstGeom prst="rect">
            <a:avLst/>
          </a:prstGeom>
          <a:noFill/>
          <a:ln>
            <a:noFill/>
          </a:ln>
        </p:spPr>
      </p:pic>
      <p:sp>
        <p:nvSpPr>
          <p:cNvPr id="5" name="Rectangle 4"/>
          <p:cNvSpPr/>
          <p:nvPr/>
        </p:nvSpPr>
        <p:spPr>
          <a:xfrm>
            <a:off x="131927" y="3685696"/>
            <a:ext cx="6855725" cy="369332"/>
          </a:xfrm>
          <a:prstGeom prst="rect">
            <a:avLst/>
          </a:prstGeom>
        </p:spPr>
        <p:txBody>
          <a:bodyPr wrap="square">
            <a:spAutoFit/>
          </a:bodyPr>
          <a:lstStyle/>
          <a:p>
            <a:r>
              <a:rPr lang="en-US" dirty="0"/>
              <a:t>Fig. 6.11: Fading Compensator by MRC in Envelope Adder</a:t>
            </a:r>
            <a:endParaRPr lang="en-IN" dirty="0"/>
          </a:p>
        </p:txBody>
      </p:sp>
      <p:pic>
        <p:nvPicPr>
          <p:cNvPr id="6" name="Picture 5" descr="Chart, line chart&#10;&#10;Description automatically generated"/>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987652" y="869862"/>
            <a:ext cx="4738370" cy="2404745"/>
          </a:xfrm>
          <a:prstGeom prst="rect">
            <a:avLst/>
          </a:prstGeom>
          <a:noFill/>
          <a:ln>
            <a:noFill/>
          </a:ln>
        </p:spPr>
      </p:pic>
      <p:sp>
        <p:nvSpPr>
          <p:cNvPr id="7" name="Rectangle 6"/>
          <p:cNvSpPr/>
          <p:nvPr/>
        </p:nvSpPr>
        <p:spPr>
          <a:xfrm>
            <a:off x="6096000" y="5180294"/>
            <a:ext cx="6096000" cy="646331"/>
          </a:xfrm>
          <a:prstGeom prst="rect">
            <a:avLst/>
          </a:prstGeom>
        </p:spPr>
        <p:txBody>
          <a:bodyPr>
            <a:spAutoFit/>
          </a:bodyPr>
          <a:lstStyle/>
          <a:p>
            <a:r>
              <a:rPr lang="en-US" dirty="0"/>
              <a:t>Fig. 6.12: Reliability Achievement for the Problems in 5G NTN-SEA-SMIT Channel by MRC in Envelope Adder</a:t>
            </a:r>
            <a:endParaRPr lang="en-I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472440" y="302260"/>
            <a:ext cx="11525250" cy="1291590"/>
          </a:xfrm>
          <a:prstGeom prst="rect">
            <a:avLst/>
          </a:prstGeom>
        </p:spPr>
        <p:txBody>
          <a:bodyPr wrap="square">
            <a:spAutoFit/>
          </a:bodyPr>
          <a:lstStyle/>
          <a:p>
            <a:pPr algn="l"/>
            <a:r>
              <a:rPr lang="en-IN" dirty="0">
                <a:solidFill>
                  <a:srgbClr val="FF0000"/>
                </a:solidFill>
                <a:sym typeface="+mn-ea"/>
              </a:rPr>
              <a:t>APPROACH 2:</a:t>
            </a:r>
            <a:r>
              <a:rPr lang="en-US" altLang="en-IN" dirty="0">
                <a:solidFill>
                  <a:srgbClr val="FF0000"/>
                </a:solidFill>
                <a:sym typeface="+mn-ea"/>
              </a:rPr>
              <a:t> </a:t>
            </a:r>
            <a:r>
              <a:rPr lang="en-IN" dirty="0">
                <a:solidFill>
                  <a:srgbClr val="FF0000"/>
                </a:solidFill>
                <a:sym typeface="+mn-ea"/>
              </a:rPr>
              <a:t>AI based Approach</a:t>
            </a:r>
            <a:r>
              <a:rPr lang="en-US" altLang="en-IN" dirty="0">
                <a:solidFill>
                  <a:srgbClr val="FF0000"/>
                </a:solidFill>
                <a:sym typeface="+mn-ea"/>
              </a:rPr>
              <a:t>  Single Frequency RF Carrier Approach instead of Two Carriers</a:t>
            </a:r>
            <a:endParaRPr lang="en-US" altLang="en-IN" dirty="0">
              <a:solidFill>
                <a:srgbClr val="FF0000"/>
              </a:solidFill>
            </a:endParaRPr>
          </a:p>
          <a:p>
            <a:pPr algn="l"/>
            <a:r>
              <a:rPr lang="en-IN" dirty="0"/>
              <a:t>:</a:t>
            </a:r>
            <a:r>
              <a:rPr lang="en-US" altLang="en-IN" dirty="0"/>
              <a:t>    </a:t>
            </a:r>
            <a:r>
              <a:rPr lang="en-US" altLang="en-IN" sz="2400" dirty="0"/>
              <a:t> </a:t>
            </a:r>
            <a:r>
              <a:rPr lang="en-IN" sz="2400" dirty="0"/>
              <a:t>5GNR_CSI_Feedback_TransNet</a:t>
            </a:r>
            <a:endParaRPr lang="en-IN" dirty="0"/>
          </a:p>
          <a:p>
            <a:pPr algn="l"/>
            <a:endParaRPr lang="en-IN" dirty="0"/>
          </a:p>
          <a:p>
            <a:endParaRPr lang="en-IN" dirty="0"/>
          </a:p>
        </p:txBody>
      </p:sp>
      <p:pic>
        <p:nvPicPr>
          <p:cNvPr id="6" name="Picture 5" descr="D:\romania\PICTURES\PIC8_AI.jpg"/>
          <p:cNvPicPr/>
          <p:nvPr/>
        </p:nvPicPr>
        <p:blipFill>
          <a:blip r:embed="rId2"/>
          <a:srcRect/>
          <a:stretch>
            <a:fillRect/>
          </a:stretch>
        </p:blipFill>
        <p:spPr>
          <a:xfrm>
            <a:off x="2209800" y="1225550"/>
            <a:ext cx="7720330" cy="2845435"/>
          </a:xfrm>
          <a:prstGeom prst="rect">
            <a:avLst/>
          </a:prstGeom>
          <a:noFill/>
          <a:ln w="9525" cmpd="sng">
            <a:noFill/>
            <a:miter lim="800000"/>
            <a:headEnd/>
            <a:tailEnd/>
          </a:ln>
        </p:spPr>
      </p:pic>
      <p:sp>
        <p:nvSpPr>
          <p:cNvPr id="7" name="Rectangle 6"/>
          <p:cNvSpPr/>
          <p:nvPr/>
        </p:nvSpPr>
        <p:spPr>
          <a:xfrm>
            <a:off x="472725" y="4249854"/>
            <a:ext cx="11719275" cy="368300"/>
          </a:xfrm>
          <a:prstGeom prst="rect">
            <a:avLst/>
          </a:prstGeom>
        </p:spPr>
        <p:txBody>
          <a:bodyPr wrap="square">
            <a:spAutoFit/>
          </a:bodyPr>
          <a:lstStyle/>
          <a:p>
            <a:r>
              <a:rPr lang="en-US" dirty="0"/>
              <a:t>Figure 16: Compensation of Propagation Impairment of 5G SEA  Channel using AI based Approach</a:t>
            </a:r>
            <a:endParaRPr lang="en-IN" dirty="0"/>
          </a:p>
        </p:txBody>
      </p:sp>
      <p:sp>
        <p:nvSpPr>
          <p:cNvPr id="2" name="Text Box 1"/>
          <p:cNvSpPr txBox="1"/>
          <p:nvPr/>
        </p:nvSpPr>
        <p:spPr>
          <a:xfrm>
            <a:off x="473075" y="4797425"/>
            <a:ext cx="11108055" cy="1753235"/>
          </a:xfrm>
          <a:prstGeom prst="rect">
            <a:avLst/>
          </a:prstGeom>
          <a:noFill/>
        </p:spPr>
        <p:txBody>
          <a:bodyPr wrap="square" rtlCol="0" anchor="t">
            <a:spAutoFit/>
          </a:bodyPr>
          <a:lstStyle/>
          <a:p>
            <a:pPr algn="just"/>
            <a:r>
              <a:rPr lang="en-US" altLang="en-US"/>
              <a:t>The Block diagram in figure 16 is realized using keysight Systemvue 2024 Software tool where </a:t>
            </a:r>
          </a:p>
          <a:p>
            <a:pPr algn="just"/>
            <a:r>
              <a:rPr lang="en-US" altLang="en-US"/>
              <a:t>•	The upper row represents 5G NR Communication system accomplished with 5G NR DL source , Sea channel at Gangasagar (with measured Received Signal Stregth of  the carrier frequencies 11.5/12.5 GHz along as experimented , 5G NR Receiver with CSI feedback , Throughput and BLER measurement. </a:t>
            </a:r>
          </a:p>
          <a:p>
            <a:pPr algn="just"/>
            <a:r>
              <a:rPr lang="en-US" altLang="en-US"/>
              <a:t>•	The lower row represents CSI weights from 5G NR receiver, Pre-processor, AI_Ml based Transnet processing and Post Processing and the feedback to 5G NR Source. </a:t>
            </a: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92860" y="1172210"/>
            <a:ext cx="10033000" cy="4940935"/>
          </a:xfrm>
          <a:prstGeom prst="rect">
            <a:avLst/>
          </a:prstGeom>
        </p:spPr>
      </p:pic>
      <p:sp>
        <p:nvSpPr>
          <p:cNvPr id="5" name="Rectangle 4"/>
          <p:cNvSpPr/>
          <p:nvPr/>
        </p:nvSpPr>
        <p:spPr>
          <a:xfrm>
            <a:off x="777221" y="6112841"/>
            <a:ext cx="11223009" cy="646331"/>
          </a:xfrm>
          <a:prstGeom prst="rect">
            <a:avLst/>
          </a:prstGeom>
        </p:spPr>
        <p:txBody>
          <a:bodyPr wrap="square">
            <a:spAutoFit/>
          </a:bodyPr>
          <a:lstStyle/>
          <a:p>
            <a:r>
              <a:rPr lang="en-US" dirty="0"/>
              <a:t>Figure  17 Variation of Throughput Fraction with Excess Path Loss (dB) Over Channel at </a:t>
            </a:r>
            <a:r>
              <a:rPr lang="en-US" dirty="0" err="1"/>
              <a:t>Sagar</a:t>
            </a:r>
            <a:r>
              <a:rPr lang="en-US" dirty="0"/>
              <a:t> Island</a:t>
            </a:r>
          </a:p>
          <a:p>
            <a:endParaRPr lang="en-US" dirty="0"/>
          </a:p>
        </p:txBody>
      </p:sp>
      <p:sp>
        <p:nvSpPr>
          <p:cNvPr id="2" name="Rectangle 3"/>
          <p:cNvSpPr/>
          <p:nvPr/>
        </p:nvSpPr>
        <p:spPr>
          <a:xfrm>
            <a:off x="308477" y="198219"/>
            <a:ext cx="11573302" cy="645160"/>
          </a:xfrm>
          <a:prstGeom prst="rect">
            <a:avLst/>
          </a:prstGeom>
        </p:spPr>
        <p:txBody>
          <a:bodyPr wrap="square">
            <a:spAutoFit/>
          </a:bodyPr>
          <a:lstStyle/>
          <a:p>
            <a:pPr algn="just"/>
            <a:r>
              <a:rPr lang="en-US" dirty="0">
                <a:sym typeface="+mn-ea"/>
              </a:rPr>
              <a:t>Figure 17  shows the Variation of Throughput Fraction over the simulation model of figure 16 where  Excess Path Loss (dB) measured as experimented are inserted and plotted for different multiple scenarios</a:t>
            </a: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41195" y="140171"/>
            <a:ext cx="11505062" cy="7031990"/>
          </a:xfrm>
          <a:prstGeom prst="rect">
            <a:avLst/>
          </a:prstGeom>
        </p:spPr>
        <p:txBody>
          <a:bodyPr wrap="square">
            <a:spAutoFit/>
          </a:bodyPr>
          <a:lstStyle/>
          <a:p>
            <a:pPr algn="just">
              <a:spcAft>
                <a:spcPts val="0"/>
              </a:spcAft>
            </a:pPr>
            <a:r>
              <a:rPr lang="en-US" sz="2200" dirty="0">
                <a:latin typeface="Times New Roman" panose="02020603050405020304" pitchFamily="18" charset="0"/>
                <a:ea typeface="Times New Roman" panose="02020603050405020304" pitchFamily="18" charset="0"/>
              </a:rPr>
              <a:t>The four throughput fraction graphs of figure 17 are elaborated:-  </a:t>
            </a:r>
            <a:endParaRPr lang="en-IN" sz="2200" dirty="0">
              <a:latin typeface="Times New Roman" panose="02020603050405020304" pitchFamily="18" charset="0"/>
              <a:ea typeface="Times New Roman" panose="02020603050405020304" pitchFamily="18" charset="0"/>
            </a:endParaRPr>
          </a:p>
          <a:p>
            <a:pPr algn="just">
              <a:spcAft>
                <a:spcPts val="0"/>
              </a:spcAft>
            </a:pPr>
            <a:r>
              <a:rPr lang="en-US" sz="2200" b="1" dirty="0">
                <a:latin typeface="Times New Roman" panose="02020603050405020304" pitchFamily="18" charset="0"/>
                <a:ea typeface="Times New Roman" panose="02020603050405020304" pitchFamily="18" charset="0"/>
              </a:rPr>
              <a:t>Case 1: For Analog CSI Feedback and no CSI feedback[ Red and Black curve]</a:t>
            </a:r>
            <a:endParaRPr lang="en-IN" sz="2200" dirty="0">
              <a:latin typeface="Times New Roman" panose="02020603050405020304" pitchFamily="18" charset="0"/>
              <a:ea typeface="Times New Roman" panose="02020603050405020304" pitchFamily="18" charset="0"/>
            </a:endParaRPr>
          </a:p>
          <a:p>
            <a:pPr algn="just">
              <a:spcAft>
                <a:spcPts val="0"/>
              </a:spcAft>
            </a:pPr>
            <a:r>
              <a:rPr lang="en-US" sz="2200" dirty="0">
                <a:latin typeface="Times New Roman" panose="02020603050405020304" pitchFamily="18" charset="0"/>
                <a:ea typeface="Times New Roman" panose="02020603050405020304" pitchFamily="18" charset="0"/>
              </a:rPr>
              <a:t>There will be decrease in throughput fraction from the initial stage. </a:t>
            </a:r>
            <a:endParaRPr lang="en-IN" sz="2200" dirty="0">
              <a:latin typeface="Times New Roman" panose="02020603050405020304" pitchFamily="18" charset="0"/>
              <a:ea typeface="Times New Roman" panose="02020603050405020304" pitchFamily="18" charset="0"/>
            </a:endParaRPr>
          </a:p>
          <a:p>
            <a:pPr algn="just">
              <a:spcAft>
                <a:spcPts val="0"/>
              </a:spcAft>
            </a:pPr>
            <a:r>
              <a:rPr lang="en-US" sz="2200" b="1" dirty="0">
                <a:latin typeface="Times New Roman" panose="02020603050405020304" pitchFamily="18" charset="0"/>
                <a:ea typeface="Times New Roman" panose="02020603050405020304" pitchFamily="18" charset="0"/>
              </a:rPr>
              <a:t>Case 2:Connection to a stable radio at 12.5 GHz[ upper Blue curve]</a:t>
            </a:r>
            <a:endParaRPr lang="en-IN" sz="2200" dirty="0">
              <a:latin typeface="Times New Roman" panose="02020603050405020304" pitchFamily="18" charset="0"/>
              <a:ea typeface="Times New Roman" panose="02020603050405020304" pitchFamily="18" charset="0"/>
            </a:endParaRPr>
          </a:p>
          <a:p>
            <a:pPr algn="just">
              <a:spcAft>
                <a:spcPts val="0"/>
              </a:spcAft>
            </a:pPr>
            <a:r>
              <a:rPr lang="en-US" sz="2200" dirty="0">
                <a:latin typeface="Times New Roman" panose="02020603050405020304" pitchFamily="18" charset="0"/>
                <a:ea typeface="Times New Roman" panose="02020603050405020304" pitchFamily="18" charset="0"/>
              </a:rPr>
              <a:t> The Throughput Fraction remains constant with the variation of excess path loss </a:t>
            </a:r>
            <a:r>
              <a:rPr lang="en-US" sz="2200" dirty="0" err="1">
                <a:latin typeface="Times New Roman" panose="02020603050405020304" pitchFamily="18" charset="0"/>
                <a:ea typeface="Times New Roman" panose="02020603050405020304" pitchFamily="18" charset="0"/>
              </a:rPr>
              <a:t>upto</a:t>
            </a:r>
            <a:r>
              <a:rPr lang="en-US" sz="2200" dirty="0">
                <a:latin typeface="Times New Roman" panose="02020603050405020304" pitchFamily="18" charset="0"/>
                <a:ea typeface="Times New Roman" panose="02020603050405020304" pitchFamily="18" charset="0"/>
              </a:rPr>
              <a:t> 38 </a:t>
            </a:r>
            <a:r>
              <a:rPr lang="en-US" sz="2200" dirty="0" err="1">
                <a:latin typeface="Times New Roman" panose="02020603050405020304" pitchFamily="18" charset="0"/>
                <a:ea typeface="Times New Roman" panose="02020603050405020304" pitchFamily="18" charset="0"/>
              </a:rPr>
              <a:t>dB.</a:t>
            </a:r>
            <a:r>
              <a:rPr lang="en-US" sz="2200" dirty="0">
                <a:latin typeface="Times New Roman" panose="02020603050405020304" pitchFamily="18" charset="0"/>
                <a:ea typeface="Times New Roman" panose="02020603050405020304" pitchFamily="18" charset="0"/>
              </a:rPr>
              <a:t> In this case, 11.5 GHz remains totally inactive. It specifies that in this stage, the reliability of the signal totally depends upon the frequency diversity. </a:t>
            </a:r>
            <a:endParaRPr lang="en-IN" sz="2200" dirty="0">
              <a:latin typeface="Times New Roman" panose="02020603050405020304" pitchFamily="18" charset="0"/>
              <a:ea typeface="Times New Roman" panose="02020603050405020304" pitchFamily="18" charset="0"/>
            </a:endParaRPr>
          </a:p>
          <a:p>
            <a:pPr algn="just">
              <a:spcAft>
                <a:spcPts val="0"/>
              </a:spcAft>
            </a:pPr>
            <a:r>
              <a:rPr lang="en-US" sz="2200" b="1" dirty="0">
                <a:latin typeface="Times New Roman" panose="02020603050405020304" pitchFamily="18" charset="0"/>
                <a:ea typeface="Times New Roman" panose="02020603050405020304" pitchFamily="18" charset="0"/>
              </a:rPr>
              <a:t>Case 3: Digital NN CSI Feedback [ Green Curve] </a:t>
            </a:r>
            <a:endParaRPr lang="en-IN" sz="2200" dirty="0">
              <a:latin typeface="Times New Roman" panose="02020603050405020304" pitchFamily="18" charset="0"/>
              <a:ea typeface="Times New Roman" panose="02020603050405020304" pitchFamily="18" charset="0"/>
            </a:endParaRPr>
          </a:p>
          <a:p>
            <a:pPr algn="just">
              <a:spcAft>
                <a:spcPts val="0"/>
              </a:spcAft>
            </a:pPr>
            <a:r>
              <a:rPr lang="en-US" sz="2200" dirty="0">
                <a:latin typeface="Times New Roman" panose="02020603050405020304" pitchFamily="18" charset="0"/>
                <a:ea typeface="Times New Roman" panose="02020603050405020304" pitchFamily="18" charset="0"/>
              </a:rPr>
              <a:t>For digital NN CSI Feedback, the throughput fraction is maximum up to Excess Path Loss of 28 </a:t>
            </a:r>
            <a:r>
              <a:rPr lang="en-US" sz="2200" dirty="0" err="1">
                <a:latin typeface="Times New Roman" panose="02020603050405020304" pitchFamily="18" charset="0"/>
                <a:ea typeface="Times New Roman" panose="02020603050405020304" pitchFamily="18" charset="0"/>
              </a:rPr>
              <a:t>dB.</a:t>
            </a:r>
            <a:r>
              <a:rPr lang="en-US" sz="2200" dirty="0">
                <a:latin typeface="Times New Roman" panose="02020603050405020304" pitchFamily="18" charset="0"/>
                <a:ea typeface="Times New Roman" panose="02020603050405020304" pitchFamily="18" charset="0"/>
              </a:rPr>
              <a:t> After this stage, the throughput fraction starts to decrease. </a:t>
            </a:r>
            <a:endParaRPr lang="en-IN" sz="2200" dirty="0">
              <a:latin typeface="Times New Roman" panose="02020603050405020304" pitchFamily="18" charset="0"/>
              <a:ea typeface="Times New Roman" panose="02020603050405020304" pitchFamily="18" charset="0"/>
            </a:endParaRPr>
          </a:p>
          <a:p>
            <a:pPr algn="just">
              <a:spcAft>
                <a:spcPts val="0"/>
              </a:spcAft>
            </a:pPr>
            <a:r>
              <a:rPr lang="en-US" sz="2200" b="1" dirty="0">
                <a:latin typeface="Times New Roman" panose="02020603050405020304" pitchFamily="18" charset="0"/>
                <a:ea typeface="Times New Roman" panose="02020603050405020304" pitchFamily="18" charset="0"/>
              </a:rPr>
              <a:t>Case 4: Digital TRANSNET CSI Feedback [ PINK Curve] </a:t>
            </a:r>
            <a:endParaRPr lang="en-IN" sz="2200" dirty="0">
              <a:latin typeface="Times New Roman" panose="02020603050405020304" pitchFamily="18" charset="0"/>
              <a:ea typeface="Times New Roman" panose="02020603050405020304" pitchFamily="18" charset="0"/>
            </a:endParaRPr>
          </a:p>
          <a:p>
            <a:pPr algn="just">
              <a:spcAft>
                <a:spcPts val="0"/>
              </a:spcAft>
            </a:pPr>
            <a:r>
              <a:rPr lang="en-US" sz="2200" dirty="0">
                <a:latin typeface="Times New Roman" panose="02020603050405020304" pitchFamily="18" charset="0"/>
                <a:ea typeface="Times New Roman" panose="02020603050405020304" pitchFamily="18" charset="0"/>
              </a:rPr>
              <a:t>On the other hand, for digital Transnet CSI Feedback, the throughput fraction is maximum up to Excess Path Loss of 34 </a:t>
            </a:r>
            <a:r>
              <a:rPr lang="en-US" sz="2200" dirty="0" err="1">
                <a:latin typeface="Times New Roman" panose="02020603050405020304" pitchFamily="18" charset="0"/>
                <a:ea typeface="Times New Roman" panose="02020603050405020304" pitchFamily="18" charset="0"/>
              </a:rPr>
              <a:t>dB.</a:t>
            </a:r>
            <a:r>
              <a:rPr lang="en-US" sz="2200" dirty="0">
                <a:latin typeface="Times New Roman" panose="02020603050405020304" pitchFamily="18" charset="0"/>
                <a:ea typeface="Times New Roman" panose="02020603050405020304" pitchFamily="18" charset="0"/>
              </a:rPr>
              <a:t> After this stage, the throughput fraction starts to decrease.</a:t>
            </a:r>
            <a:endParaRPr lang="en-IN" sz="2200" dirty="0">
              <a:latin typeface="Times New Roman" panose="02020603050405020304" pitchFamily="18" charset="0"/>
              <a:ea typeface="Times New Roman" panose="02020603050405020304" pitchFamily="18" charset="0"/>
            </a:endParaRPr>
          </a:p>
          <a:p>
            <a:pPr algn="just">
              <a:spcAft>
                <a:spcPts val="0"/>
              </a:spcAft>
            </a:pPr>
            <a:r>
              <a:rPr lang="en-US" sz="2200" dirty="0">
                <a:latin typeface="Times New Roman" panose="02020603050405020304" pitchFamily="18" charset="0"/>
                <a:ea typeface="Times New Roman" panose="02020603050405020304" pitchFamily="18" charset="0"/>
              </a:rPr>
              <a:t> </a:t>
            </a:r>
            <a:r>
              <a:rPr lang="en-US" sz="2200" dirty="0" smtClean="0">
                <a:latin typeface="Times New Roman" panose="02020603050405020304" pitchFamily="18" charset="0"/>
                <a:ea typeface="Times New Roman" panose="02020603050405020304" pitchFamily="18" charset="0"/>
              </a:rPr>
              <a:t>Hence </a:t>
            </a:r>
            <a:r>
              <a:rPr lang="en-US" sz="2200" dirty="0">
                <a:latin typeface="Times New Roman" panose="02020603050405020304" pitchFamily="18" charset="0"/>
                <a:ea typeface="Times New Roman" panose="02020603050405020304" pitchFamily="18" charset="0"/>
              </a:rPr>
              <a:t>an interesting simulation results dictates that the digital Transnet Feedback gives a good support for the evaluation of reliability. </a:t>
            </a:r>
            <a:endParaRPr lang="en-IN" sz="2200" dirty="0">
              <a:latin typeface="Times New Roman" panose="02020603050405020304" pitchFamily="18" charset="0"/>
              <a:ea typeface="Times New Roman" panose="02020603050405020304" pitchFamily="18" charset="0"/>
            </a:endParaRPr>
          </a:p>
          <a:p>
            <a:pPr indent="114300" algn="just">
              <a:spcAft>
                <a:spcPts val="0"/>
              </a:spcAft>
            </a:pPr>
            <a:r>
              <a:rPr lang="en-US" sz="2200" b="1" i="1" dirty="0">
                <a:latin typeface="Times New Roman" panose="02020603050405020304" pitchFamily="18" charset="0"/>
                <a:ea typeface="Times New Roman" panose="02020603050405020304" pitchFamily="18" charset="0"/>
              </a:rPr>
              <a:t>Thus, we can replace (optionally) the use of 2</a:t>
            </a:r>
            <a:r>
              <a:rPr lang="en-US" sz="2200" b="1" i="1" baseline="30000" dirty="0">
                <a:latin typeface="Times New Roman" panose="02020603050405020304" pitchFamily="18" charset="0"/>
                <a:ea typeface="Times New Roman" panose="02020603050405020304" pitchFamily="18" charset="0"/>
              </a:rPr>
              <a:t>nd</a:t>
            </a:r>
            <a:r>
              <a:rPr lang="en-US" sz="2200" b="1" i="1" dirty="0">
                <a:latin typeface="Times New Roman" panose="02020603050405020304" pitchFamily="18" charset="0"/>
                <a:ea typeface="Times New Roman" panose="02020603050405020304" pitchFamily="18" charset="0"/>
              </a:rPr>
              <a:t> radio with the implementation of Transnet realized using GPU within the 1</a:t>
            </a:r>
            <a:r>
              <a:rPr lang="en-US" sz="2200" b="1" i="1" baseline="30000" dirty="0">
                <a:latin typeface="Times New Roman" panose="02020603050405020304" pitchFamily="18" charset="0"/>
                <a:ea typeface="Times New Roman" panose="02020603050405020304" pitchFamily="18" charset="0"/>
              </a:rPr>
              <a:t>st</a:t>
            </a:r>
            <a:r>
              <a:rPr lang="en-US" sz="2200" b="1" i="1" dirty="0">
                <a:latin typeface="Times New Roman" panose="02020603050405020304" pitchFamily="18" charset="0"/>
                <a:ea typeface="Times New Roman" panose="02020603050405020304" pitchFamily="18" charset="0"/>
              </a:rPr>
              <a:t> radio only.</a:t>
            </a:r>
            <a:endParaRPr lang="en-IN" sz="2200" dirty="0">
              <a:latin typeface="Times New Roman" panose="02020603050405020304" pitchFamily="18" charset="0"/>
              <a:ea typeface="Times New Roman" panose="02020603050405020304" pitchFamily="18" charset="0"/>
            </a:endParaRPr>
          </a:p>
          <a:p>
            <a:pPr>
              <a:spcAft>
                <a:spcPts val="0"/>
              </a:spcAft>
            </a:pPr>
            <a:r>
              <a:rPr lang="en-US" sz="2200" i="1" dirty="0">
                <a:latin typeface="Times New Roman" panose="02020603050405020304" pitchFamily="18" charset="0"/>
                <a:ea typeface="Times New Roman" panose="02020603050405020304" pitchFamily="18" charset="0"/>
              </a:rPr>
              <a:t>Conventional  frequency Diversity and MRC based Approach following APPROACH 1 should use two radios at 11.5 and 12.5 GHz . Optionally, AI based Approach following APPROACH 2 should use only One radio at 12.5 GHz </a:t>
            </a:r>
            <a:r>
              <a:rPr lang="en-US" sz="2200" i="1" dirty="0" err="1">
                <a:latin typeface="Times New Roman" panose="02020603050405020304" pitchFamily="18" charset="0"/>
                <a:ea typeface="Times New Roman" panose="02020603050405020304" pitchFamily="18" charset="0"/>
              </a:rPr>
              <a:t>alongwith</a:t>
            </a:r>
            <a:r>
              <a:rPr lang="en-US" sz="2200" i="1" dirty="0">
                <a:latin typeface="Times New Roman" panose="02020603050405020304" pitchFamily="18" charset="0"/>
                <a:ea typeface="Times New Roman" panose="02020603050405020304" pitchFamily="18" charset="0"/>
              </a:rPr>
              <a:t> Transnet based AI for the better 5G reliability.</a:t>
            </a:r>
            <a:endParaRPr lang="en-IN" sz="2200" dirty="0">
              <a:latin typeface="Times New Roman" panose="02020603050405020304" pitchFamily="18" charset="0"/>
              <a:ea typeface="Times New Roman" panose="02020603050405020304" pitchFamily="18" charset="0"/>
            </a:endParaRPr>
          </a:p>
          <a:p>
            <a:pPr>
              <a:spcAft>
                <a:spcPts val="0"/>
              </a:spcAft>
            </a:pPr>
            <a:r>
              <a:rPr lang="en-US" sz="1100" dirty="0">
                <a:latin typeface="Times New Roman" panose="02020603050405020304" pitchFamily="18" charset="0"/>
                <a:ea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80060" y="260985"/>
            <a:ext cx="10363200" cy="718820"/>
          </a:xfrm>
        </p:spPr>
        <p:txBody>
          <a:bodyPr/>
          <a:lstStyle/>
          <a:p>
            <a:r>
              <a:rPr lang="en-US"/>
              <a:t>Outline of Presentation</a:t>
            </a:r>
          </a:p>
        </p:txBody>
      </p:sp>
      <p:sp>
        <p:nvSpPr>
          <p:cNvPr id="5" name="Text Box 4"/>
          <p:cNvSpPr txBox="1"/>
          <p:nvPr/>
        </p:nvSpPr>
        <p:spPr>
          <a:xfrm>
            <a:off x="496570" y="404495"/>
            <a:ext cx="11695430" cy="5262245"/>
          </a:xfrm>
          <a:prstGeom prst="rect">
            <a:avLst/>
          </a:prstGeom>
          <a:noFill/>
        </p:spPr>
        <p:txBody>
          <a:bodyPr wrap="square" rtlCol="0">
            <a:spAutoFit/>
          </a:bodyPr>
          <a:lstStyle/>
          <a:p>
            <a:pPr algn="l" eaLnBrk="1" hangingPunct="1">
              <a:buSzPct val="85000"/>
              <a:buFont typeface="Wingdings" panose="05000000000000000000" charset="0"/>
            </a:pPr>
            <a:endParaRPr lang="en-US" altLang="en-US" sz="2800" dirty="0">
              <a:gradFill>
                <a:gsLst>
                  <a:gs pos="0">
                    <a:srgbClr val="007BD3"/>
                  </a:gs>
                  <a:gs pos="100000">
                    <a:srgbClr val="034373"/>
                  </a:gs>
                </a:gsLst>
                <a:lin scaled="0"/>
              </a:gradFill>
              <a:sym typeface="+mn-ea"/>
            </a:endParaRPr>
          </a:p>
          <a:p>
            <a:pPr marL="285750" indent="-285750" algn="l" eaLnBrk="1" hangingPunct="1">
              <a:buSzPct val="85000"/>
              <a:buFont typeface="Wingdings" panose="05000000000000000000" charset="0"/>
              <a:buChar char="o"/>
            </a:pPr>
            <a:r>
              <a:rPr lang="en-US" altLang="en-US" sz="2800" dirty="0">
                <a:gradFill>
                  <a:gsLst>
                    <a:gs pos="0">
                      <a:srgbClr val="007BD3"/>
                    </a:gs>
                    <a:gs pos="100000">
                      <a:srgbClr val="034373"/>
                    </a:gs>
                  </a:gsLst>
                  <a:lin scaled="0"/>
                </a:gradFill>
                <a:sym typeface="+mn-ea"/>
              </a:rPr>
              <a:t> </a:t>
            </a:r>
            <a:r>
              <a:rPr lang="en-US" altLang="en-US" sz="2800" b="1" dirty="0" smtClean="0">
                <a:solidFill>
                  <a:schemeClr val="bg1"/>
                </a:solidFill>
                <a:sym typeface="+mn-ea"/>
              </a:rPr>
              <a:t>Problem of Radio </a:t>
            </a:r>
            <a:r>
              <a:rPr lang="en-US" altLang="en-US" sz="2800" b="1" dirty="0">
                <a:solidFill>
                  <a:schemeClr val="bg1"/>
                </a:solidFill>
                <a:sym typeface="+mn-ea"/>
              </a:rPr>
              <a:t>Wave Propagation</a:t>
            </a:r>
            <a:r>
              <a:rPr lang="en-US" altLang="en-US" sz="2800" dirty="0">
                <a:solidFill>
                  <a:schemeClr val="bg1"/>
                </a:solidFill>
                <a:sym typeface="+mn-ea"/>
              </a:rPr>
              <a:t> : Case Study of a Specific Wireless Channel</a:t>
            </a:r>
            <a:r>
              <a:rPr lang="en-US" altLang="en-US" sz="2800" dirty="0" smtClean="0">
                <a:solidFill>
                  <a:schemeClr val="bg1"/>
                </a:solidFill>
                <a:sym typeface="+mn-ea"/>
              </a:rPr>
              <a:t>.</a:t>
            </a:r>
          </a:p>
          <a:p>
            <a:pPr marL="285750" indent="-285750">
              <a:buSzPct val="85000"/>
              <a:buFont typeface="Wingdings" panose="05000000000000000000" charset="0"/>
              <a:buChar char="o"/>
            </a:pPr>
            <a:r>
              <a:rPr lang="en-US" altLang="en-US" sz="2800" b="1" dirty="0">
                <a:solidFill>
                  <a:schemeClr val="bg1"/>
                </a:solidFill>
                <a:sym typeface="+mn-ea"/>
              </a:rPr>
              <a:t> Solution</a:t>
            </a:r>
            <a:r>
              <a:rPr lang="en-US" altLang="en-US" sz="2800" dirty="0">
                <a:solidFill>
                  <a:schemeClr val="bg1"/>
                </a:solidFill>
                <a:sym typeface="+mn-ea"/>
              </a:rPr>
              <a:t> </a:t>
            </a:r>
            <a:r>
              <a:rPr lang="en-US" altLang="en-US" sz="2800" dirty="0" smtClean="0">
                <a:solidFill>
                  <a:schemeClr val="bg1"/>
                </a:solidFill>
                <a:sym typeface="+mn-ea"/>
              </a:rPr>
              <a:t>for performance restoration against </a:t>
            </a:r>
            <a:r>
              <a:rPr lang="en-US" altLang="en-US" sz="2800" dirty="0">
                <a:solidFill>
                  <a:schemeClr val="bg1"/>
                </a:solidFill>
                <a:sym typeface="+mn-ea"/>
              </a:rPr>
              <a:t>Problem of Radio Wave Propagation using Artificial Intelligence in 3GPP 5G-Advanced </a:t>
            </a:r>
            <a:r>
              <a:rPr lang="en-US" altLang="en-US" sz="2800" dirty="0" smtClean="0">
                <a:solidFill>
                  <a:schemeClr val="bg1"/>
                </a:solidFill>
                <a:sym typeface="+mn-ea"/>
              </a:rPr>
              <a:t> </a:t>
            </a:r>
          </a:p>
          <a:p>
            <a:pPr marL="457200" indent="-457200">
              <a:buSzPct val="85000"/>
              <a:buFont typeface="Wingdings" panose="05000000000000000000" charset="0"/>
              <a:buChar char="Ø"/>
            </a:pPr>
            <a:r>
              <a:rPr lang="en-US" altLang="en-US" sz="2800" dirty="0">
                <a:solidFill>
                  <a:schemeClr val="bg1"/>
                </a:solidFill>
              </a:rPr>
              <a:t>Artificial Intelligence in 3GPP 5G-Advanced: A Survey</a:t>
            </a:r>
          </a:p>
          <a:p>
            <a:pPr marL="457200" indent="-457200" algn="l" eaLnBrk="1" hangingPunct="1">
              <a:buSzPct val="85000"/>
              <a:buFont typeface="Wingdings" panose="05000000000000000000" charset="0"/>
              <a:buChar char="Ø"/>
            </a:pPr>
            <a:r>
              <a:rPr lang="en-US" altLang="en-US" sz="2800" dirty="0">
                <a:solidFill>
                  <a:schemeClr val="bg1"/>
                </a:solidFill>
                <a:sym typeface="+mn-ea"/>
              </a:rPr>
              <a:t>Webinar by R&amp;S : Towards an AI-native air interface in </a:t>
            </a:r>
            <a:r>
              <a:rPr lang="en-US" altLang="en-US" sz="2800" dirty="0" smtClean="0">
                <a:solidFill>
                  <a:schemeClr val="bg1"/>
                </a:solidFill>
                <a:sym typeface="+mn-ea"/>
              </a:rPr>
              <a:t>6G</a:t>
            </a:r>
          </a:p>
          <a:p>
            <a:pPr marL="457200" indent="-457200" algn="l" eaLnBrk="1" hangingPunct="1">
              <a:buSzPct val="85000"/>
              <a:buFont typeface="Wingdings" panose="05000000000000000000" charset="0"/>
              <a:buChar char="o"/>
            </a:pPr>
            <a:r>
              <a:rPr lang="en-US" altLang="en-US" sz="2800" dirty="0" smtClean="0">
                <a:solidFill>
                  <a:schemeClr val="bg1"/>
                </a:solidFill>
                <a:sym typeface="+mn-ea"/>
              </a:rPr>
              <a:t>IIIT Kalyani work  ‘</a:t>
            </a:r>
            <a:r>
              <a:rPr lang="en-US" sz="2800" b="1" u="sng" dirty="0">
                <a:solidFill>
                  <a:schemeClr val="bg1"/>
                </a:solidFill>
                <a:sym typeface="+mn-ea"/>
              </a:rPr>
              <a:t> Smart Island Project ’ and realization of </a:t>
            </a:r>
            <a:r>
              <a:rPr lang="en-US" sz="2800" b="1" u="sng" dirty="0" smtClean="0">
                <a:solidFill>
                  <a:schemeClr val="bg1"/>
                </a:solidFill>
                <a:sym typeface="+mn-ea"/>
              </a:rPr>
              <a:t>5G </a:t>
            </a:r>
            <a:r>
              <a:rPr lang="en-US" sz="2800" b="1" u="sng" dirty="0" smtClean="0">
                <a:solidFill>
                  <a:srgbClr val="0070C0"/>
                </a:solidFill>
                <a:sym typeface="+mn-ea"/>
              </a:rPr>
              <a:t>Summary and Conclusion </a:t>
            </a:r>
            <a:r>
              <a:rPr lang="en-US" sz="2800" b="1" u="sng" dirty="0" smtClean="0">
                <a:solidFill>
                  <a:schemeClr val="bg1"/>
                </a:solidFill>
                <a:sym typeface="+mn-ea"/>
              </a:rPr>
              <a:t>with Five </a:t>
            </a:r>
            <a:r>
              <a:rPr lang="en-US" sz="2800" b="1" u="sng" dirty="0">
                <a:solidFill>
                  <a:schemeClr val="bg1"/>
                </a:solidFill>
                <a:sym typeface="+mn-ea"/>
              </a:rPr>
              <a:t>Cell Use Case</a:t>
            </a:r>
          </a:p>
          <a:p>
            <a:pPr marL="457200" indent="-457200" algn="l" eaLnBrk="1" hangingPunct="1">
              <a:buSzPct val="85000"/>
              <a:buFont typeface="Wingdings" panose="05000000000000000000" charset="0"/>
              <a:buChar char="o"/>
            </a:pPr>
            <a:r>
              <a:rPr lang="en-US" altLang="en-US" sz="2800" dirty="0" smtClean="0">
                <a:gradFill>
                  <a:gsLst>
                    <a:gs pos="0">
                      <a:srgbClr val="007BD3"/>
                    </a:gs>
                    <a:gs pos="100000">
                      <a:srgbClr val="034373"/>
                    </a:gs>
                  </a:gsLst>
                  <a:lin scaled="0"/>
                </a:gradFill>
                <a:sym typeface="+mn-ea"/>
              </a:rPr>
              <a:t> Compare R&amp;S work ‘</a:t>
            </a:r>
            <a:r>
              <a:rPr lang="en-US" altLang="en-US" sz="2800" dirty="0">
                <a:gradFill>
                  <a:gsLst>
                    <a:gs pos="0">
                      <a:srgbClr val="007BD3"/>
                    </a:gs>
                    <a:gs pos="100000">
                      <a:srgbClr val="034373"/>
                    </a:gs>
                  </a:gsLst>
                  <a:lin scaled="0"/>
                </a:gradFill>
                <a:sym typeface="+mn-ea"/>
              </a:rPr>
              <a:t>AI-native air interface in </a:t>
            </a:r>
            <a:r>
              <a:rPr lang="en-US" altLang="en-US" sz="2800" dirty="0" smtClean="0">
                <a:gradFill>
                  <a:gsLst>
                    <a:gs pos="0">
                      <a:srgbClr val="007BD3"/>
                    </a:gs>
                    <a:gs pos="100000">
                      <a:srgbClr val="034373"/>
                    </a:gs>
                  </a:gsLst>
                  <a:lin scaled="0"/>
                </a:gradFill>
                <a:sym typeface="+mn-ea"/>
              </a:rPr>
              <a:t>6G’ with IIIT Kalyani work  ‘</a:t>
            </a:r>
            <a:r>
              <a:rPr lang="en-US" sz="2800" b="1" u="sng" dirty="0">
                <a:gradFill>
                  <a:gsLst>
                    <a:gs pos="0">
                      <a:srgbClr val="E30000"/>
                    </a:gs>
                    <a:gs pos="100000">
                      <a:srgbClr val="760303"/>
                    </a:gs>
                  </a:gsLst>
                  <a:lin scaled="0"/>
                </a:gradFill>
                <a:sym typeface="+mn-ea"/>
              </a:rPr>
              <a:t> </a:t>
            </a:r>
            <a:r>
              <a:rPr lang="en-US" sz="2800" b="1" u="sng" dirty="0">
                <a:solidFill>
                  <a:srgbClr val="00B050"/>
                </a:solidFill>
                <a:sym typeface="+mn-ea"/>
              </a:rPr>
              <a:t>Smart Island </a:t>
            </a:r>
            <a:r>
              <a:rPr lang="en-US" sz="2800" b="1" u="sng" dirty="0">
                <a:solidFill>
                  <a:srgbClr val="00B0F0"/>
                </a:solidFill>
                <a:sym typeface="+mn-ea"/>
              </a:rPr>
              <a:t>Project ’ </a:t>
            </a:r>
            <a:endParaRPr lang="en-US" altLang="en-US" sz="2800" dirty="0">
              <a:gradFill>
                <a:gsLst>
                  <a:gs pos="0">
                    <a:srgbClr val="007BD3"/>
                  </a:gs>
                  <a:gs pos="100000">
                    <a:srgbClr val="034373"/>
                  </a:gs>
                </a:gsLst>
                <a:lin scaled="0"/>
              </a:gradFill>
              <a:sym typeface="+mn-ea"/>
            </a:endParaRPr>
          </a:p>
          <a:p>
            <a:pPr marL="457200" indent="-457200" algn="l" eaLnBrk="1" hangingPunct="1">
              <a:buSzPct val="85000"/>
              <a:buFont typeface="Wingdings" panose="05000000000000000000" charset="0"/>
              <a:buChar char="o"/>
            </a:pPr>
            <a:r>
              <a:rPr lang="en-US" altLang="en-US" sz="2800" dirty="0">
                <a:solidFill>
                  <a:schemeClr val="bg1"/>
                </a:solidFill>
              </a:rPr>
              <a:t>Summary and Conclusion</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75945" y="863283"/>
            <a:ext cx="10363200" cy="571523"/>
          </a:xfrm>
        </p:spPr>
        <p:txBody>
          <a:bodyPr/>
          <a:lstStyle/>
          <a:p>
            <a:r>
              <a:rPr lang="en-US" dirty="0" smtClean="0"/>
              <a:t>Research Contribution of R&amp;S and </a:t>
            </a:r>
            <a:r>
              <a:rPr lang="en-US" altLang="en-US" dirty="0" smtClean="0">
                <a:gradFill>
                  <a:gsLst>
                    <a:gs pos="0">
                      <a:srgbClr val="007BD3"/>
                    </a:gs>
                    <a:gs pos="100000">
                      <a:srgbClr val="034373"/>
                    </a:gs>
                  </a:gsLst>
                  <a:lin scaled="0"/>
                </a:gradFill>
                <a:sym typeface="+mn-ea"/>
              </a:rPr>
              <a:t>IIIT Kalyani work  ‘</a:t>
            </a:r>
            <a:r>
              <a:rPr lang="en-US" b="1" u="sng" dirty="0">
                <a:gradFill>
                  <a:gsLst>
                    <a:gs pos="0">
                      <a:srgbClr val="E30000"/>
                    </a:gs>
                    <a:gs pos="100000">
                      <a:srgbClr val="760303"/>
                    </a:gs>
                  </a:gsLst>
                  <a:lin scaled="0"/>
                </a:gradFill>
                <a:sym typeface="+mn-ea"/>
              </a:rPr>
              <a:t> </a:t>
            </a:r>
            <a:r>
              <a:rPr lang="en-US" b="1" u="sng" dirty="0">
                <a:solidFill>
                  <a:srgbClr val="00B050"/>
                </a:solidFill>
                <a:sym typeface="+mn-ea"/>
              </a:rPr>
              <a:t>Smart Island </a:t>
            </a:r>
            <a:r>
              <a:rPr lang="en-US" b="1" u="sng" dirty="0">
                <a:solidFill>
                  <a:srgbClr val="00B0F0"/>
                </a:solidFill>
                <a:sym typeface="+mn-ea"/>
              </a:rPr>
              <a:t>Project ’ </a:t>
            </a:r>
            <a:r>
              <a:rPr lang="en-US" dirty="0" smtClean="0"/>
              <a:t> </a:t>
            </a:r>
            <a:endParaRPr lang="en-IN" dirty="0"/>
          </a:p>
        </p:txBody>
      </p:sp>
      <p:graphicFrame>
        <p:nvGraphicFramePr>
          <p:cNvPr id="6" name="Table 5"/>
          <p:cNvGraphicFramePr>
            <a:graphicFrameLocks noGrp="1"/>
          </p:cNvGraphicFramePr>
          <p:nvPr>
            <p:custDataLst>
              <p:tags r:id="rId1"/>
            </p:custDataLst>
          </p:nvPr>
        </p:nvGraphicFramePr>
        <p:xfrm>
          <a:off x="312420" y="1776095"/>
          <a:ext cx="11410950" cy="4949825"/>
        </p:xfrm>
        <a:graphic>
          <a:graphicData uri="http://schemas.openxmlformats.org/drawingml/2006/table">
            <a:tbl>
              <a:tblPr firstRow="1" bandRow="1">
                <a:tableStyleId>{5C22544A-7EE6-4342-B048-85BDC9FD1C3A}</a:tableStyleId>
              </a:tblPr>
              <a:tblGrid>
                <a:gridCol w="3803650"/>
                <a:gridCol w="3803650"/>
                <a:gridCol w="3803650"/>
              </a:tblGrid>
              <a:tr h="876935">
                <a:tc>
                  <a:txBody>
                    <a:bodyPr/>
                    <a:lstStyle/>
                    <a:p>
                      <a:endParaRPr lang="en-IN" dirty="0"/>
                    </a:p>
                  </a:txBody>
                  <a:tcPr/>
                </a:tc>
                <a:tc>
                  <a:txBody>
                    <a:bodyPr/>
                    <a:lstStyle/>
                    <a:p>
                      <a:endParaRPr lang="en-IN" dirty="0"/>
                    </a:p>
                  </a:txBody>
                  <a:tcPr/>
                </a:tc>
                <a:tc>
                  <a:txBody>
                    <a:bodyPr/>
                    <a:lstStyle/>
                    <a:p>
                      <a:endParaRPr lang="en-IN"/>
                    </a:p>
                  </a:txBody>
                  <a:tcPr/>
                </a:tc>
              </a:tr>
              <a:tr h="151574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dirty="0" smtClean="0"/>
                        <a:t>Research Contribution of R&amp;S </a:t>
                      </a:r>
                    </a:p>
                    <a:p>
                      <a:endParaRPr lang="en-IN" dirty="0"/>
                    </a:p>
                  </a:txBody>
                  <a:tcPr/>
                </a:tc>
                <a:tc>
                  <a:txBody>
                    <a:bodyPr/>
                    <a:lstStyle/>
                    <a:p>
                      <a:endParaRPr lang="en-IN" dirty="0"/>
                    </a:p>
                  </a:txBody>
                  <a:tcPr/>
                </a:tc>
                <a:tc>
                  <a:txBody>
                    <a:bodyPr/>
                    <a:lstStyle/>
                    <a:p>
                      <a:r>
                        <a:rPr lang="en-US" dirty="0" smtClean="0"/>
                        <a:t>R&amp;S concentrates on   </a:t>
                      </a:r>
                      <a:r>
                        <a:rPr lang="en-US" b="1" dirty="0" smtClean="0">
                          <a:solidFill>
                            <a:srgbClr val="FF0000"/>
                          </a:solidFill>
                        </a:rPr>
                        <a:t>Real Time Operation </a:t>
                      </a:r>
                      <a:r>
                        <a:rPr lang="en-US" dirty="0" smtClean="0"/>
                        <a:t>using AI </a:t>
                      </a:r>
                      <a:r>
                        <a:rPr lang="en-US" dirty="0" err="1" smtClean="0"/>
                        <a:t>Autoencoder</a:t>
                      </a:r>
                      <a:r>
                        <a:rPr lang="en-US" dirty="0" smtClean="0"/>
                        <a:t>  for CSI Feedback Compression </a:t>
                      </a:r>
                      <a:endParaRPr lang="en-IN" dirty="0"/>
                    </a:p>
                  </a:txBody>
                  <a:tcPr/>
                </a:tc>
              </a:tr>
              <a:tr h="2557145">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dirty="0" smtClean="0"/>
                        <a:t>Research Contribution of</a:t>
                      </a:r>
                      <a:r>
                        <a:rPr lang="en-IN" baseline="0" dirty="0" smtClean="0"/>
                        <a:t> </a:t>
                      </a:r>
                      <a:r>
                        <a:rPr lang="en-US" altLang="en-US" dirty="0" smtClean="0">
                          <a:gradFill>
                            <a:gsLst>
                              <a:gs pos="0">
                                <a:srgbClr val="007BD3"/>
                              </a:gs>
                              <a:gs pos="100000">
                                <a:srgbClr val="034373"/>
                              </a:gs>
                            </a:gsLst>
                            <a:lin scaled="0"/>
                          </a:gradFill>
                          <a:sym typeface="+mn-ea"/>
                        </a:rPr>
                        <a:t>IIIT Kalyani work  ‘</a:t>
                      </a:r>
                      <a:r>
                        <a:rPr lang="en-US" b="1" u="sng" dirty="0">
                          <a:gradFill>
                            <a:gsLst>
                              <a:gs pos="0">
                                <a:srgbClr val="E30000"/>
                              </a:gs>
                              <a:gs pos="100000">
                                <a:srgbClr val="760303"/>
                              </a:gs>
                            </a:gsLst>
                            <a:lin scaled="0"/>
                          </a:gradFill>
                          <a:sym typeface="+mn-ea"/>
                        </a:rPr>
                        <a:t> </a:t>
                      </a:r>
                      <a:r>
                        <a:rPr lang="en-US" b="1" u="sng" dirty="0">
                          <a:solidFill>
                            <a:srgbClr val="00B050"/>
                          </a:solidFill>
                          <a:sym typeface="+mn-ea"/>
                        </a:rPr>
                        <a:t>Smart Island </a:t>
                      </a:r>
                      <a:r>
                        <a:rPr lang="en-US" b="1" u="sng" dirty="0">
                          <a:solidFill>
                            <a:srgbClr val="00B0F0"/>
                          </a:solidFill>
                          <a:sym typeface="+mn-ea"/>
                        </a:rPr>
                        <a:t>Project ’ </a:t>
                      </a:r>
                      <a:endParaRPr lang="en-US" altLang="en-US" dirty="0">
                        <a:gradFill>
                          <a:gsLst>
                            <a:gs pos="0">
                              <a:srgbClr val="007BD3"/>
                            </a:gs>
                            <a:gs pos="100000">
                              <a:srgbClr val="034373"/>
                            </a:gs>
                          </a:gsLst>
                          <a:lin scaled="0"/>
                        </a:gradFill>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en-IN" dirty="0" smtClean="0"/>
                        <a:t> </a:t>
                      </a:r>
                    </a:p>
                    <a:p>
                      <a:endParaRPr lang="en-IN" dirty="0"/>
                    </a:p>
                  </a:txBody>
                  <a:tcPr/>
                </a:tc>
                <a:tc>
                  <a:txBody>
                    <a:bodyPr/>
                    <a:lstStyle/>
                    <a:p>
                      <a:r>
                        <a:rPr lang="en-US" dirty="0">
                          <a:solidFill>
                            <a:srgbClr val="FF0000"/>
                          </a:solidFill>
                          <a:sym typeface="+mn-ea"/>
                        </a:rPr>
                        <a:t>APPROACH 1: Conventional MMSE based  </a:t>
                      </a:r>
                      <a:r>
                        <a:rPr lang="en-US" dirty="0" smtClean="0"/>
                        <a:t>12.5 </a:t>
                      </a:r>
                      <a:r>
                        <a:rPr lang="en-US" dirty="0" err="1" smtClean="0"/>
                        <a:t>GHz</a:t>
                      </a:r>
                      <a:r>
                        <a:rPr lang="en-US" dirty="0" smtClean="0"/>
                        <a:t> Radio and 11.5 GHz Radio </a:t>
                      </a:r>
                    </a:p>
                    <a:p>
                      <a:r>
                        <a:rPr lang="en-US" dirty="0">
                          <a:solidFill>
                            <a:srgbClr val="FF0000"/>
                          </a:solidFill>
                          <a:sym typeface="+mn-ea"/>
                        </a:rPr>
                        <a:t>Approach 2:</a:t>
                      </a:r>
                      <a:r>
                        <a:rPr lang="en-US" dirty="0" smtClean="0"/>
                        <a:t>11.5 GHz radio not Required  using AI   based Auto encoder and only 12.5 GHZ rdaio will ensure Relaiability in service continuity for sea Channel </a:t>
                      </a:r>
                      <a:endParaRPr lang="en-IN" dirty="0"/>
                    </a:p>
                  </a:txBody>
                  <a:tcPr/>
                </a:tc>
                <a:tc>
                  <a:txBody>
                    <a:bodyPr/>
                    <a:lstStyle/>
                    <a:p>
                      <a:r>
                        <a:rPr lang="en-US" dirty="0" err="1" smtClean="0"/>
                        <a:t>IIIT KALYANI </a:t>
                      </a:r>
                      <a:r>
                        <a:rPr lang="en-US" baseline="0" dirty="0" smtClean="0"/>
                        <a:t> </a:t>
                      </a:r>
                      <a:r>
                        <a:rPr lang="en-US" baseline="0" dirty="0" err="1" smtClean="0"/>
                        <a:t>concentratres</a:t>
                      </a:r>
                      <a:r>
                        <a:rPr lang="en-US" baseline="0" dirty="0" smtClean="0"/>
                        <a:t> on  Cost Reduction  using  One AI enabled  radio at 12.5 GHz ,instead of using Two radios with Conventional Approach  under Sea Channel condition </a:t>
                      </a:r>
                      <a:endParaRPr lang="en-IN" dirty="0"/>
                    </a:p>
                  </a:txBody>
                  <a:tcPr/>
                </a:tc>
              </a:tr>
            </a:tbl>
          </a:graphicData>
        </a:graphic>
      </p:graphicFrame>
      <p:pic>
        <p:nvPicPr>
          <p:cNvPr id="7" name="Picture 6"/>
          <p:cNvPicPr>
            <a:picLocks noChangeAspect="1"/>
          </p:cNvPicPr>
          <p:nvPr/>
        </p:nvPicPr>
        <p:blipFill>
          <a:blip r:embed="rId3"/>
          <a:stretch>
            <a:fillRect/>
          </a:stretch>
        </p:blipFill>
        <p:spPr>
          <a:xfrm>
            <a:off x="4439029" y="2592010"/>
            <a:ext cx="3389365" cy="1426298"/>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0555" y="3176588"/>
            <a:ext cx="10363200" cy="1143000"/>
          </a:xfrm>
        </p:spPr>
        <p:txBody>
          <a:bodyPr/>
          <a:lstStyle/>
          <a:p>
            <a:pPr algn="ctr"/>
            <a:r>
              <a:rPr lang="en-US"/>
              <a:t>NEXT CLASS : </a:t>
            </a:r>
            <a:r>
              <a:rPr lang="en-US">
                <a:solidFill>
                  <a:srgbClr val="FF0000"/>
                </a:solidFill>
              </a:rPr>
              <a:t>5G USE CASE 2: </a:t>
            </a:r>
            <a:br>
              <a:rPr lang="en-US">
                <a:solidFill>
                  <a:srgbClr val="FF0000"/>
                </a:solidFill>
              </a:rPr>
            </a:br>
            <a:r>
              <a:rPr lang="en-US">
                <a:solidFill>
                  <a:srgbClr val="FF0000"/>
                </a:solidFill>
              </a:rPr>
              <a:t/>
            </a:r>
            <a:br>
              <a:rPr lang="en-US">
                <a:solidFill>
                  <a:srgbClr val="FF0000"/>
                </a:solidFill>
              </a:rPr>
            </a:br>
            <a:r>
              <a:rPr lang="en-US">
                <a:solidFill>
                  <a:srgbClr val="FF0000"/>
                </a:solidFill>
              </a:rPr>
              <a:t>ITEM 2  with THREE CELLs </a:t>
            </a:r>
            <a:r>
              <a:rPr lang="en-US"/>
              <a:t>(</a:t>
            </a:r>
            <a:r>
              <a:rPr lang="en-US" dirty="0" smtClean="0">
                <a:sym typeface="+mn-ea"/>
              </a:rPr>
              <a:t>Service Continuity) </a:t>
            </a:r>
            <a:r>
              <a:rPr lang="en-US"/>
              <a:t>and</a:t>
            </a:r>
            <a:br>
              <a:rPr lang="en-US"/>
            </a:br>
            <a:r>
              <a:rPr lang="en-US">
                <a:solidFill>
                  <a:srgbClr val="FF0000"/>
                </a:solidFill>
              </a:rPr>
              <a:t>ITEM 3 with 5th  CELLS </a:t>
            </a:r>
            <a:r>
              <a:rPr lang="en-US"/>
              <a:t>(</a:t>
            </a:r>
            <a:r>
              <a:rPr lang="en-US" dirty="0" smtClean="0">
                <a:sym typeface="+mn-ea"/>
              </a:rPr>
              <a:t>Congestion Avoidance)</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48640" y="-541972"/>
            <a:ext cx="10363200" cy="1143000"/>
          </a:xfrm>
        </p:spPr>
        <p:txBody>
          <a:bodyPr/>
          <a:lstStyle/>
          <a:p>
            <a:pPr algn="ctr"/>
            <a:r>
              <a:rPr lang="en-US"/>
              <a:t>Motivation </a:t>
            </a:r>
          </a:p>
        </p:txBody>
      </p:sp>
      <p:sp>
        <p:nvSpPr>
          <p:cNvPr id="4" name="Text Box 3"/>
          <p:cNvSpPr txBox="1"/>
          <p:nvPr/>
        </p:nvSpPr>
        <p:spPr>
          <a:xfrm>
            <a:off x="219710" y="464185"/>
            <a:ext cx="11489690" cy="1198880"/>
          </a:xfrm>
          <a:prstGeom prst="rect">
            <a:avLst/>
          </a:prstGeom>
          <a:noFill/>
        </p:spPr>
        <p:txBody>
          <a:bodyPr wrap="square" rtlCol="0" anchor="t">
            <a:spAutoFit/>
          </a:bodyPr>
          <a:lstStyle/>
          <a:p>
            <a:r>
              <a:rPr lang="en-US" altLang="en-US"/>
              <a:t>‘LARGE RACK Implementation’:  of 5G Split Open </a:t>
            </a:r>
          </a:p>
          <a:p>
            <a:r>
              <a:rPr lang="en-US" altLang="en-US"/>
              <a:t>v-RAN Architecture </a:t>
            </a:r>
          </a:p>
          <a:p>
            <a:r>
              <a:rPr lang="en-US"/>
              <a:t>[</a:t>
            </a:r>
            <a:r>
              <a:rPr lang="en-US" b="1">
                <a:solidFill>
                  <a:srgbClr val="FF0000"/>
                </a:solidFill>
              </a:rPr>
              <a:t>OPERATIONAL</a:t>
            </a:r>
            <a:r>
              <a:rPr lang="en-US"/>
              <a:t>  at IIIT, KALYANI] 		                                   </a:t>
            </a:r>
            <a:r>
              <a:rPr lang="en-US">
                <a:sym typeface="+mn-ea"/>
              </a:rPr>
              <a:t>[ PROPOSED DEVELOPMENT at IIIT, KALYANI] </a:t>
            </a:r>
            <a:endParaRPr lang="en-US"/>
          </a:p>
          <a:p>
            <a:endParaRPr lang="en-US"/>
          </a:p>
        </p:txBody>
      </p:sp>
      <p:sp>
        <p:nvSpPr>
          <p:cNvPr id="5" name="Text Box 4"/>
          <p:cNvSpPr txBox="1"/>
          <p:nvPr/>
        </p:nvSpPr>
        <p:spPr>
          <a:xfrm>
            <a:off x="6365240" y="343535"/>
            <a:ext cx="6096000" cy="1198880"/>
          </a:xfrm>
          <a:prstGeom prst="rect">
            <a:avLst/>
          </a:prstGeom>
          <a:noFill/>
        </p:spPr>
        <p:txBody>
          <a:bodyPr wrap="square" rtlCol="0" anchor="t">
            <a:spAutoFit/>
          </a:bodyPr>
          <a:lstStyle/>
          <a:p>
            <a:r>
              <a:rPr lang="en-US" altLang="en-US"/>
              <a:t>‘ONE BOX NIB (Network-In-a-Box) Implementation’ : of 5G Split Open v-RAN</a:t>
            </a:r>
          </a:p>
          <a:p>
            <a:endParaRPr lang="en-US"/>
          </a:p>
          <a:p>
            <a:endParaRPr lang="en-US"/>
          </a:p>
        </p:txBody>
      </p:sp>
      <p:pic>
        <p:nvPicPr>
          <p:cNvPr id="6" name="Picture 5"/>
          <p:cNvPicPr>
            <a:picLocks noChangeAspect="1"/>
          </p:cNvPicPr>
          <p:nvPr/>
        </p:nvPicPr>
        <p:blipFill>
          <a:blip r:embed="rId2"/>
          <a:stretch>
            <a:fillRect/>
          </a:stretch>
        </p:blipFill>
        <p:spPr>
          <a:xfrm>
            <a:off x="0" y="1386205"/>
            <a:ext cx="6448425" cy="5376545"/>
          </a:xfrm>
          <a:prstGeom prst="rect">
            <a:avLst/>
          </a:prstGeom>
        </p:spPr>
      </p:pic>
      <p:pic>
        <p:nvPicPr>
          <p:cNvPr id="7" name="Picture 6"/>
          <p:cNvPicPr/>
          <p:nvPr/>
        </p:nvPicPr>
        <p:blipFill>
          <a:blip r:embed="rId3"/>
          <a:stretch>
            <a:fillRect/>
          </a:stretch>
        </p:blipFill>
        <p:spPr>
          <a:xfrm>
            <a:off x="7164070" y="1542415"/>
            <a:ext cx="2439035" cy="3038475"/>
          </a:xfrm>
          <a:prstGeom prst="rect">
            <a:avLst/>
          </a:prstGeom>
        </p:spPr>
      </p:pic>
      <p:pic>
        <p:nvPicPr>
          <p:cNvPr id="3" name="Picture 2"/>
          <p:cNvPicPr>
            <a:picLocks noChangeAspect="1"/>
          </p:cNvPicPr>
          <p:nvPr/>
        </p:nvPicPr>
        <p:blipFill>
          <a:blip r:embed="rId4"/>
          <a:stretch>
            <a:fillRect/>
          </a:stretch>
        </p:blipFill>
        <p:spPr>
          <a:xfrm>
            <a:off x="10082530" y="1386205"/>
            <a:ext cx="1804035" cy="3038475"/>
          </a:xfrm>
          <a:prstGeom prst="rect">
            <a:avLst/>
          </a:prstGeom>
        </p:spPr>
      </p:pic>
      <p:sp>
        <p:nvSpPr>
          <p:cNvPr id="8" name="Text Box 7"/>
          <p:cNvSpPr txBox="1"/>
          <p:nvPr/>
        </p:nvSpPr>
        <p:spPr>
          <a:xfrm>
            <a:off x="6914515" y="4872990"/>
            <a:ext cx="4972050" cy="1753235"/>
          </a:xfrm>
          <a:prstGeom prst="rect">
            <a:avLst/>
          </a:prstGeom>
          <a:noFill/>
        </p:spPr>
        <p:txBody>
          <a:bodyPr wrap="square" rtlCol="0">
            <a:spAutoFit/>
          </a:bodyPr>
          <a:lstStyle/>
          <a:p>
            <a:pPr marL="285750" indent="-285750">
              <a:buFont typeface="Wingdings" panose="05000000000000000000" charset="0"/>
              <a:buChar char="q"/>
            </a:pPr>
            <a:r>
              <a:rPr lang="en-US"/>
              <a:t>5G NIB </a:t>
            </a:r>
            <a:r>
              <a:rPr lang="en-US">
                <a:solidFill>
                  <a:srgbClr val="FF0000"/>
                </a:solidFill>
              </a:rPr>
              <a:t>Portable</a:t>
            </a:r>
            <a:r>
              <a:rPr lang="en-US"/>
              <a:t> </a:t>
            </a:r>
            <a:r>
              <a:rPr lang="en-US">
                <a:solidFill>
                  <a:srgbClr val="FF0000"/>
                </a:solidFill>
              </a:rPr>
              <a:t>RADIO</a:t>
            </a:r>
            <a:r>
              <a:rPr lang="en-US"/>
              <a:t> Base Station </a:t>
            </a:r>
            <a:r>
              <a:rPr lang="en-US">
                <a:solidFill>
                  <a:srgbClr val="FF0000"/>
                </a:solidFill>
              </a:rPr>
              <a:t>carryable in  a bag</a:t>
            </a:r>
          </a:p>
          <a:p>
            <a:pPr marL="285750" indent="-285750">
              <a:buFont typeface="Wingdings" panose="05000000000000000000" charset="0"/>
              <a:buChar char="q"/>
            </a:pPr>
            <a:r>
              <a:rPr lang="en-US" b="1">
                <a:solidFill>
                  <a:srgbClr val="0070C0"/>
                </a:solidFill>
              </a:rPr>
              <a:t>New Era in RAN Evaluation</a:t>
            </a:r>
            <a:r>
              <a:rPr lang="en-US"/>
              <a:t> </a:t>
            </a:r>
          </a:p>
          <a:p>
            <a:pPr marL="285750" indent="-285750">
              <a:buFont typeface="Wingdings" panose="05000000000000000000" charset="0"/>
              <a:buChar char="q"/>
            </a:pPr>
            <a:r>
              <a:rPr lang="en-US"/>
              <a:t>140 GHz 6G NIB ensures </a:t>
            </a:r>
            <a:r>
              <a:rPr lang="en-US" b="1">
                <a:solidFill>
                  <a:srgbClr val="FF0000"/>
                </a:solidFill>
              </a:rPr>
              <a:t>URLLC </a:t>
            </a:r>
            <a:endParaRPr lang="en-US"/>
          </a:p>
          <a:p>
            <a:pPr marL="285750" indent="-285750">
              <a:buFont typeface="Wingdings" panose="05000000000000000000" charset="0"/>
              <a:buChar char="q"/>
            </a:pPr>
            <a:r>
              <a:rPr lang="en-US"/>
              <a:t>LAPTOP /Raspberry PI  type Computer within NIB as </a:t>
            </a:r>
            <a:r>
              <a:rPr lang="en-US" b="1">
                <a:solidFill>
                  <a:srgbClr val="FF0000"/>
                </a:solidFill>
              </a:rPr>
              <a:t>Portable Data Center</a:t>
            </a:r>
            <a:r>
              <a:rPr lang="en-US"/>
              <a:t>  </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6" name="Subtitle 2"/>
          <p:cNvSpPr>
            <a:spLocks noGrp="1"/>
          </p:cNvSpPr>
          <p:nvPr>
            <p:ph type="subTitle" idx="1"/>
          </p:nvPr>
        </p:nvSpPr>
        <p:spPr>
          <a:xfrm>
            <a:off x="171133" y="5118418"/>
            <a:ext cx="11760200" cy="1600200"/>
          </a:xfrm>
        </p:spPr>
        <p:txBody>
          <a:bodyPr vert="horz" wrap="square" lIns="91440" tIns="45720" rIns="91440" bIns="45720" anchor="t" anchorCtr="0"/>
          <a:lstStyle/>
          <a:p>
            <a:pPr eaLnBrk="1" hangingPunct="1">
              <a:buSzPct val="85000"/>
            </a:pPr>
            <a:r>
              <a:rPr lang="en-IN" altLang="en-US" kern="1200" dirty="0">
                <a:latin typeface="+mn-lt"/>
                <a:ea typeface="+mn-ea"/>
                <a:cs typeface="+mn-cs"/>
              </a:rPr>
              <a:t>	</a:t>
            </a:r>
          </a:p>
          <a:p>
            <a:pPr eaLnBrk="1" hangingPunct="1">
              <a:buSzPct val="85000"/>
            </a:pPr>
            <a:r>
              <a:rPr lang="en-IN" altLang="en-US" sz="3200" kern="1200" dirty="0">
                <a:latin typeface="+mn-lt"/>
                <a:ea typeface="+mn-ea"/>
                <a:cs typeface="+mn-cs"/>
              </a:rPr>
              <a:t>	</a:t>
            </a:r>
            <a:r>
              <a:rPr lang="en-IN" altLang="en-US" sz="3200" b="1" kern="1200" dirty="0">
                <a:latin typeface="+mn-lt"/>
                <a:ea typeface="+mn-ea"/>
                <a:cs typeface="+mn-cs"/>
              </a:rPr>
              <a:t>  Prof.(</a:t>
            </a:r>
            <a:r>
              <a:rPr lang="en-US" altLang="en-US" sz="3200" b="1" kern="1200" dirty="0">
                <a:latin typeface="+mn-lt"/>
                <a:ea typeface="+mn-ea"/>
                <a:cs typeface="+mn-cs"/>
              </a:rPr>
              <a:t>Dr.)  Rabindranath Bera  (Professor, IIIT,  KALYANI)</a:t>
            </a:r>
          </a:p>
          <a:p>
            <a:pPr eaLnBrk="1" hangingPunct="1">
              <a:spcBef>
                <a:spcPct val="0"/>
              </a:spcBef>
              <a:buSzPct val="85000"/>
            </a:pPr>
            <a:r>
              <a:rPr lang="en-US" altLang="en-US" kern="1200" dirty="0">
                <a:solidFill>
                  <a:schemeClr val="tx1"/>
                </a:solidFill>
                <a:latin typeface="+mn-lt"/>
                <a:ea typeface="+mn-ea"/>
                <a:cs typeface="+mn-cs"/>
              </a:rPr>
              <a:t>E-mail: rbera@iiitkalyani.ac.in;    Mobile :  9475513358</a:t>
            </a:r>
          </a:p>
          <a:p>
            <a:pPr eaLnBrk="1" hangingPunct="1">
              <a:spcBef>
                <a:spcPct val="0"/>
              </a:spcBef>
              <a:buSzPct val="85000"/>
            </a:pPr>
            <a:endParaRPr lang="en-US" altLang="en-US" kern="1200" dirty="0">
              <a:solidFill>
                <a:schemeClr val="tx1"/>
              </a:solidFill>
              <a:latin typeface="+mn-lt"/>
              <a:ea typeface="+mn-ea"/>
              <a:cs typeface="+mn-cs"/>
            </a:endParaRPr>
          </a:p>
          <a:p>
            <a:pPr eaLnBrk="1" hangingPunct="1">
              <a:spcBef>
                <a:spcPct val="0"/>
              </a:spcBef>
              <a:buSzPct val="85000"/>
            </a:pPr>
            <a:r>
              <a:rPr lang="en-US" altLang="en-US" kern="1200" dirty="0" err="1" smtClean="0">
                <a:solidFill>
                  <a:schemeClr val="tx1"/>
                </a:solidFill>
                <a:latin typeface="+mn-lt"/>
                <a:ea typeface="+mn-ea"/>
                <a:cs typeface="+mn-cs"/>
              </a:rPr>
              <a:t>i</a:t>
            </a:r>
            <a:endParaRPr lang="en-US" altLang="en-US" kern="1200" dirty="0">
              <a:solidFill>
                <a:schemeClr val="tx1"/>
              </a:solidFill>
              <a:latin typeface="+mn-lt"/>
              <a:ea typeface="+mn-ea"/>
              <a:cs typeface="+mn-cs"/>
            </a:endParaRPr>
          </a:p>
          <a:p>
            <a:pPr eaLnBrk="1" hangingPunct="1">
              <a:spcBef>
                <a:spcPct val="0"/>
              </a:spcBef>
              <a:buSzPct val="85000"/>
            </a:pPr>
            <a:endParaRPr lang="en-US" altLang="en-US" kern="1200" dirty="0">
              <a:solidFill>
                <a:schemeClr val="tx1"/>
              </a:solidFill>
              <a:latin typeface="+mn-lt"/>
              <a:ea typeface="+mn-ea"/>
              <a:cs typeface="+mn-cs"/>
            </a:endParaRPr>
          </a:p>
          <a:p>
            <a:pPr algn="l" eaLnBrk="1" hangingPunct="1">
              <a:spcBef>
                <a:spcPct val="0"/>
              </a:spcBef>
              <a:buSzPct val="85000"/>
            </a:pPr>
            <a:endParaRPr lang="en-US" altLang="en-US" sz="2000" kern="1200" dirty="0">
              <a:solidFill>
                <a:schemeClr val="tx1"/>
              </a:solidFill>
              <a:latin typeface="Arial" panose="020B0604020202020204" pitchFamily="34" charset="0"/>
              <a:ea typeface="+mn-ea"/>
              <a:cs typeface="Arial" panose="020B0604020202020204" pitchFamily="34" charset="0"/>
            </a:endParaRPr>
          </a:p>
          <a:p>
            <a:pPr algn="l" eaLnBrk="1" hangingPunct="1">
              <a:spcBef>
                <a:spcPct val="0"/>
              </a:spcBef>
              <a:buSzPct val="85000"/>
            </a:pPr>
            <a:endParaRPr lang="en-US" altLang="en-US" sz="2000" kern="1200" dirty="0">
              <a:solidFill>
                <a:schemeClr val="tx1"/>
              </a:solidFill>
              <a:latin typeface="Arial" panose="020B0604020202020204" pitchFamily="34" charset="0"/>
              <a:ea typeface="+mn-ea"/>
              <a:cs typeface="Arial" panose="020B0604020202020204" pitchFamily="34" charset="0"/>
            </a:endParaRPr>
          </a:p>
          <a:p>
            <a:pPr algn="l" eaLnBrk="1" hangingPunct="1">
              <a:spcBef>
                <a:spcPct val="0"/>
              </a:spcBef>
              <a:buSzPct val="85000"/>
            </a:pPr>
            <a:endParaRPr lang="en-US" altLang="en-US" kern="1200" dirty="0">
              <a:solidFill>
                <a:schemeClr val="tx1"/>
              </a:solidFill>
              <a:latin typeface="+mn-lt"/>
              <a:ea typeface="+mn-ea"/>
              <a:cs typeface="+mn-cs"/>
            </a:endParaRPr>
          </a:p>
          <a:p>
            <a:pPr eaLnBrk="1" hangingPunct="1">
              <a:buSzPct val="85000"/>
            </a:pPr>
            <a:endParaRPr lang="en-US" altLang="en-US" kern="1200" dirty="0">
              <a:solidFill>
                <a:schemeClr val="tx1"/>
              </a:solidFill>
              <a:latin typeface="+mn-lt"/>
              <a:ea typeface="+mn-ea"/>
              <a:cs typeface="+mn-cs"/>
            </a:endParaRPr>
          </a:p>
          <a:p>
            <a:pPr eaLnBrk="1" hangingPunct="1">
              <a:buSzPct val="85000"/>
            </a:pPr>
            <a:endParaRPr lang="en-US" altLang="en-US" kern="1200" dirty="0">
              <a:solidFill>
                <a:schemeClr val="tx1"/>
              </a:solidFill>
              <a:latin typeface="+mn-lt"/>
              <a:ea typeface="+mn-ea"/>
              <a:cs typeface="+mn-cs"/>
            </a:endParaRPr>
          </a:p>
          <a:p>
            <a:pPr eaLnBrk="1" hangingPunct="1">
              <a:buSzPct val="85000"/>
            </a:pPr>
            <a:endParaRPr lang="en-US" altLang="en-US" kern="1200" dirty="0">
              <a:latin typeface="+mn-lt"/>
              <a:ea typeface="+mn-ea"/>
              <a:cs typeface="+mn-cs"/>
            </a:endParaRPr>
          </a:p>
          <a:p>
            <a:pPr eaLnBrk="1" hangingPunct="1">
              <a:buSzPct val="85000"/>
            </a:pPr>
            <a:endParaRPr lang="en-US" altLang="en-US" kern="1200" dirty="0">
              <a:latin typeface="+mn-lt"/>
              <a:ea typeface="+mn-ea"/>
              <a:cs typeface="+mn-cs"/>
            </a:endParaRPr>
          </a:p>
          <a:p>
            <a:pPr eaLnBrk="1" hangingPunct="1">
              <a:buSzPct val="85000"/>
            </a:pPr>
            <a:endParaRPr lang="en-US" altLang="en-US" kern="1200" dirty="0">
              <a:latin typeface="+mn-lt"/>
              <a:ea typeface="+mn-ea"/>
              <a:cs typeface="+mn-cs"/>
            </a:endParaRPr>
          </a:p>
          <a:p>
            <a:pPr eaLnBrk="1" hangingPunct="1">
              <a:buSzPct val="85000"/>
            </a:pPr>
            <a:endParaRPr lang="en-US" altLang="en-US" kern="1200" dirty="0">
              <a:latin typeface="+mn-lt"/>
              <a:ea typeface="+mn-ea"/>
              <a:cs typeface="+mn-cs"/>
            </a:endParaRPr>
          </a:p>
          <a:p>
            <a:pPr eaLnBrk="1" hangingPunct="1">
              <a:buSzPct val="85000"/>
            </a:pPr>
            <a:endParaRPr lang="en-US" altLang="en-US" kern="1200" dirty="0">
              <a:latin typeface="+mn-lt"/>
              <a:ea typeface="+mn-ea"/>
              <a:cs typeface="+mn-cs"/>
            </a:endParaRPr>
          </a:p>
          <a:p>
            <a:pPr eaLnBrk="1" hangingPunct="1">
              <a:buSzPct val="85000"/>
            </a:pPr>
            <a:endParaRPr lang="en-IN" altLang="en-US" kern="1200" dirty="0">
              <a:latin typeface="+mn-lt"/>
              <a:ea typeface="+mn-ea"/>
              <a:cs typeface="+mn-cs"/>
            </a:endParaRPr>
          </a:p>
        </p:txBody>
      </p:sp>
      <p:sp>
        <p:nvSpPr>
          <p:cNvPr id="11267" name="TextBox 5"/>
          <p:cNvSpPr txBox="1"/>
          <p:nvPr/>
        </p:nvSpPr>
        <p:spPr>
          <a:xfrm>
            <a:off x="28258" y="171450"/>
            <a:ext cx="5674995" cy="903605"/>
          </a:xfrm>
          <a:prstGeom prst="rect">
            <a:avLst/>
          </a:prstGeom>
          <a:noFill/>
          <a:ln w="9525">
            <a:noFill/>
          </a:ln>
        </p:spPr>
        <p:txBody>
          <a:bodyPr wrap="none">
            <a:spAutoFit/>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n-ea"/>
                <a:cs typeface="+mn-cs"/>
              </a:defRPr>
            </a:lvl1pPr>
            <a:lvl2pPr marL="548005"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stStyle>
          <a:p>
            <a:pPr marL="0" indent="0" algn="ctr" eaLnBrk="1" hangingPunct="1">
              <a:buSzPct val="85000"/>
              <a:buFont typeface="Wingdings" panose="05000000000000000000" charset="0"/>
              <a:buNone/>
            </a:pPr>
            <a:r>
              <a:rPr lang="en-US" altLang="en-US" sz="2400" b="1">
                <a:solidFill>
                  <a:srgbClr val="FF0000"/>
                </a:solidFill>
                <a:sym typeface="+mn-ea"/>
              </a:rPr>
              <a:t>Course Title:   </a:t>
            </a:r>
            <a:r>
              <a:rPr lang="en-US" altLang="en-US" sz="2400" b="1">
                <a:solidFill>
                  <a:srgbClr val="002060"/>
                </a:solidFill>
                <a:sym typeface="+mn-ea"/>
              </a:rPr>
              <a:t>5G and Wireless Technology  </a:t>
            </a:r>
            <a:endParaRPr lang="en-US" altLang="en-US" sz="2400" b="1">
              <a:solidFill>
                <a:srgbClr val="002060"/>
              </a:solidFill>
            </a:endParaRPr>
          </a:p>
          <a:p>
            <a:pPr marL="0" indent="0" algn="ctr" eaLnBrk="1" hangingPunct="1">
              <a:buSzPct val="85000"/>
              <a:buFont typeface="Wingdings" panose="05000000000000000000" charset="0"/>
              <a:buNone/>
            </a:pPr>
            <a:r>
              <a:rPr lang="en-US" altLang="en-US" sz="2400" b="1">
                <a:solidFill>
                  <a:srgbClr val="FF0000"/>
                </a:solidFill>
                <a:sym typeface="+mn-ea"/>
              </a:rPr>
              <a:t>Course Code : ECE829</a:t>
            </a:r>
            <a:r>
              <a:rPr lang="en-US" sz="2400" b="1">
                <a:solidFill>
                  <a:srgbClr val="FF0000"/>
                </a:solidFill>
                <a:sym typeface="+mn-ea"/>
              </a:rPr>
              <a:t> </a:t>
            </a:r>
            <a:endParaRPr lang="en-US" altLang="en-US" sz="1800" b="1" dirty="0">
              <a:latin typeface="Arial" panose="020B0604020202020204" pitchFamily="34" charset="0"/>
              <a:ea typeface="Arial" panose="020B0604020202020204" pitchFamily="34" charset="0"/>
            </a:endParaRPr>
          </a:p>
        </p:txBody>
      </p:sp>
      <p:sp>
        <p:nvSpPr>
          <p:cNvPr id="11268" name="TextBox 6"/>
          <p:cNvSpPr txBox="1"/>
          <p:nvPr/>
        </p:nvSpPr>
        <p:spPr>
          <a:xfrm>
            <a:off x="6575429" y="-317"/>
            <a:ext cx="4687570" cy="829945"/>
          </a:xfrm>
          <a:prstGeom prst="rect">
            <a:avLst/>
          </a:prstGeom>
          <a:noFill/>
          <a:ln w="9525">
            <a:noFill/>
          </a:ln>
        </p:spPr>
        <p:txBody>
          <a:bodyPr wrap="none">
            <a:spAutoFit/>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n-ea"/>
                <a:cs typeface="+mn-cs"/>
              </a:defRPr>
            </a:lvl1pPr>
            <a:lvl2pPr marL="548005"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stStyle>
          <a:p>
            <a:pPr marL="0" lvl="0" indent="0" algn="ctr" defTabSz="457200" eaLnBrk="1" hangingPunct="1">
              <a:spcBef>
                <a:spcPct val="0"/>
              </a:spcBef>
              <a:buClrTx/>
              <a:buSzTx/>
              <a:buFontTx/>
              <a:buNone/>
            </a:pPr>
            <a:r>
              <a:rPr lang="en-US" altLang="en-US" sz="2400" dirty="0">
                <a:cs typeface="Arial" panose="020B0604020202020204" pitchFamily="34" charset="0"/>
              </a:rPr>
              <a:t>CLASS 9</a:t>
            </a:r>
          </a:p>
          <a:p>
            <a:pPr marL="0" lvl="0" indent="0" defTabSz="457200" eaLnBrk="1" hangingPunct="1">
              <a:spcBef>
                <a:spcPct val="0"/>
              </a:spcBef>
              <a:buClrTx/>
              <a:buSzTx/>
              <a:buFontTx/>
              <a:buNone/>
            </a:pPr>
            <a:r>
              <a:rPr lang="en-US" altLang="en-US" sz="2400" b="1" dirty="0">
                <a:solidFill>
                  <a:srgbClr val="FF0000"/>
                </a:solidFill>
                <a:latin typeface="Arial" panose="020B0604020202020204" pitchFamily="34" charset="0"/>
                <a:cs typeface="Arial" panose="020B0604020202020204" pitchFamily="34" charset="0"/>
              </a:rPr>
              <a:t>Dated  26t h </a:t>
            </a:r>
            <a:r>
              <a:rPr lang="en-US" altLang="en-US" sz="2400" b="1" dirty="0" smtClean="0">
                <a:solidFill>
                  <a:srgbClr val="FF0000"/>
                </a:solidFill>
                <a:latin typeface="Arial" panose="020B0604020202020204" pitchFamily="34" charset="0"/>
                <a:cs typeface="Arial" panose="020B0604020202020204" pitchFamily="34" charset="0"/>
              </a:rPr>
              <a:t>FEBRUARY , </a:t>
            </a:r>
            <a:r>
              <a:rPr lang="en-US" altLang="en-US" sz="2400" b="1" dirty="0">
                <a:solidFill>
                  <a:srgbClr val="FF0000"/>
                </a:solidFill>
                <a:latin typeface="Arial" panose="020B0604020202020204" pitchFamily="34" charset="0"/>
                <a:cs typeface="Arial" panose="020B0604020202020204" pitchFamily="34" charset="0"/>
              </a:rPr>
              <a:t>2025 </a:t>
            </a:r>
            <a:endParaRPr lang="en-US" altLang="en-US" sz="2400" b="1" dirty="0">
              <a:solidFill>
                <a:srgbClr val="FF0000"/>
              </a:solidFill>
              <a:latin typeface="Arial" panose="020B0604020202020204" pitchFamily="34" charset="0"/>
              <a:ea typeface="Arial" panose="020B0604020202020204" pitchFamily="34" charset="0"/>
            </a:endParaRPr>
          </a:p>
        </p:txBody>
      </p:sp>
      <p:sp>
        <p:nvSpPr>
          <p:cNvPr id="4" name="Text Box 3"/>
          <p:cNvSpPr txBox="1"/>
          <p:nvPr/>
        </p:nvSpPr>
        <p:spPr>
          <a:xfrm>
            <a:off x="-161311" y="2133511"/>
            <a:ext cx="12425087" cy="2676525"/>
          </a:xfrm>
          <a:prstGeom prst="rect">
            <a:avLst/>
          </a:prstGeom>
          <a:noFill/>
        </p:spPr>
        <p:txBody>
          <a:bodyPr wrap="square" rtlCol="0">
            <a:spAutoFit/>
          </a:bodyPr>
          <a:lstStyle/>
          <a:p>
            <a:pPr algn="ctr" eaLnBrk="1" hangingPunct="1">
              <a:buSzPct val="85000"/>
              <a:buFont typeface="Wingdings" panose="05000000000000000000" charset="0"/>
            </a:pPr>
            <a:r>
              <a:rPr lang="en-US" sz="2800" u="sng" dirty="0" smtClean="0">
                <a:solidFill>
                  <a:srgbClr val="FF0000"/>
                </a:solidFill>
                <a:sym typeface="+mn-ea"/>
              </a:rPr>
              <a:t>5G Use </a:t>
            </a:r>
            <a:r>
              <a:rPr lang="en-US" sz="2800" u="sng" dirty="0">
                <a:solidFill>
                  <a:srgbClr val="FF0000"/>
                </a:solidFill>
                <a:sym typeface="+mn-ea"/>
              </a:rPr>
              <a:t>Case 2:</a:t>
            </a:r>
            <a:r>
              <a:rPr lang="en-US" sz="2800" dirty="0">
                <a:solidFill>
                  <a:srgbClr val="FF0000"/>
                </a:solidFill>
                <a:sym typeface="+mn-ea"/>
              </a:rPr>
              <a:t> </a:t>
            </a:r>
            <a:r>
              <a:rPr lang="en-US" sz="2800" dirty="0" smtClean="0">
                <a:sym typeface="+mn-ea"/>
              </a:rPr>
              <a:t>IIIT KALYANI’s  5G Smart </a:t>
            </a:r>
            <a:r>
              <a:rPr lang="en-US" sz="2800" dirty="0" err="1" smtClean="0">
                <a:sym typeface="+mn-ea"/>
              </a:rPr>
              <a:t>Gangasagar</a:t>
            </a:r>
            <a:r>
              <a:rPr lang="en-US" sz="2800" dirty="0" smtClean="0">
                <a:sym typeface="+mn-ea"/>
              </a:rPr>
              <a:t> Island Project              with </a:t>
            </a:r>
            <a:r>
              <a:rPr lang="en-US" sz="2800" dirty="0">
                <a:sym typeface="+mn-ea"/>
              </a:rPr>
              <a:t>Large  Rack 5G , </a:t>
            </a:r>
            <a:r>
              <a:rPr lang="en-US" sz="2800" dirty="0" smtClean="0">
                <a:sym typeface="+mn-ea"/>
              </a:rPr>
              <a:t>Small Portable NIBs </a:t>
            </a:r>
            <a:r>
              <a:rPr lang="en-US" sz="2800" dirty="0">
                <a:sym typeface="+mn-ea"/>
              </a:rPr>
              <a:t>and their  integration </a:t>
            </a:r>
            <a:endParaRPr lang="en-US" sz="2800" dirty="0" smtClean="0">
              <a:sym typeface="+mn-ea"/>
            </a:endParaRPr>
          </a:p>
          <a:p>
            <a:pPr algn="ctr" eaLnBrk="1" hangingPunct="1">
              <a:buSzPct val="85000"/>
              <a:buFont typeface="Wingdings" panose="05000000000000000000" charset="0"/>
            </a:pPr>
            <a:r>
              <a:rPr lang="en-US" sz="2800" dirty="0" smtClean="0">
                <a:sym typeface="+mn-ea"/>
              </a:rPr>
              <a:t>to solve problems of          </a:t>
            </a:r>
          </a:p>
          <a:p>
            <a:pPr algn="ctr" eaLnBrk="1" hangingPunct="1">
              <a:buSzPct val="85000"/>
              <a:buFont typeface="Wingdings" panose="05000000000000000000" charset="0"/>
            </a:pPr>
            <a:r>
              <a:rPr lang="en-US" sz="2800" dirty="0" err="1" smtClean="0">
                <a:solidFill>
                  <a:schemeClr val="bg1"/>
                </a:solidFill>
                <a:sym typeface="+mn-ea"/>
              </a:rPr>
              <a:t>i</a:t>
            </a:r>
            <a:r>
              <a:rPr lang="en-US" sz="2800" dirty="0" smtClean="0">
                <a:solidFill>
                  <a:schemeClr val="bg1"/>
                </a:solidFill>
                <a:sym typeface="+mn-ea"/>
              </a:rPr>
              <a:t>) Ultra Reliability using AI at Underserved Areas in Vessels/Boats </a:t>
            </a:r>
            <a:r>
              <a:rPr lang="en-US" sz="2800" dirty="0" smtClean="0">
                <a:sym typeface="+mn-ea"/>
              </a:rPr>
              <a:t>                        ii) Service Continuity at Unserved Areas in Mid Sea                                      iii)Congestion Avoidance at Crowd areas like Kapil Muni </a:t>
            </a:r>
            <a:r>
              <a:rPr lang="en-US" sz="2800" dirty="0" err="1" smtClean="0">
                <a:sym typeface="+mn-ea"/>
              </a:rPr>
              <a:t>ashram,Gangasagar</a:t>
            </a:r>
            <a:endParaRPr lang="en-US" sz="2800" dirty="0">
              <a:sym typeface="+mn-ea"/>
            </a:endParaRPr>
          </a:p>
        </p:txBody>
      </p:sp>
      <p:sp>
        <p:nvSpPr>
          <p:cNvPr id="6" name="Text Box 2"/>
          <p:cNvSpPr txBox="1"/>
          <p:nvPr/>
        </p:nvSpPr>
        <p:spPr>
          <a:xfrm>
            <a:off x="171450" y="1119505"/>
            <a:ext cx="9559290" cy="706755"/>
          </a:xfrm>
          <a:prstGeom prst="rect">
            <a:avLst/>
          </a:prstGeom>
          <a:noFill/>
        </p:spPr>
        <p:txBody>
          <a:bodyPr wrap="square" rtlCol="0" anchor="t">
            <a:spAutoFit/>
          </a:bodyPr>
          <a:lstStyle/>
          <a:p>
            <a:r>
              <a:rPr lang="en-US" altLang="en-US" sz="4000" dirty="0"/>
              <a:t>MODULE  </a:t>
            </a:r>
            <a:r>
              <a:rPr lang="en-US" altLang="en-US" sz="4000" dirty="0" smtClean="0"/>
              <a:t>4 </a:t>
            </a:r>
            <a:r>
              <a:rPr lang="en-US" altLang="en-US" sz="4000" dirty="0"/>
              <a:t>of the Syllabus:- </a:t>
            </a:r>
            <a:endParaRPr lang="en-US" sz="40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191904" y="327545"/>
            <a:ext cx="10363200" cy="585125"/>
          </a:xfrm>
        </p:spPr>
        <p:txBody>
          <a:bodyPr/>
          <a:lstStyle/>
          <a:p>
            <a:pPr algn="ctr"/>
            <a:r>
              <a:rPr lang="en-US" dirty="0" smtClean="0"/>
              <a:t>Motivation </a:t>
            </a:r>
            <a:endParaRPr lang="en-US" dirty="0"/>
          </a:p>
        </p:txBody>
      </p:sp>
      <p:sp>
        <p:nvSpPr>
          <p:cNvPr id="3" name="TextBox 2"/>
          <p:cNvSpPr txBox="1"/>
          <p:nvPr/>
        </p:nvSpPr>
        <p:spPr>
          <a:xfrm>
            <a:off x="300250" y="620107"/>
            <a:ext cx="11655188" cy="6862445"/>
          </a:xfrm>
          <a:prstGeom prst="rect">
            <a:avLst/>
          </a:prstGeom>
          <a:noFill/>
        </p:spPr>
        <p:txBody>
          <a:bodyPr wrap="square" rtlCol="0">
            <a:spAutoFit/>
          </a:bodyPr>
          <a:lstStyle/>
          <a:p>
            <a:pPr marL="285750" indent="-285750" algn="just">
              <a:buFont typeface="Wingdings" panose="05000000000000000000" pitchFamily="2" charset="2"/>
              <a:buChar char="q"/>
            </a:pPr>
            <a:r>
              <a:rPr lang="en-US" sz="2200" dirty="0" smtClean="0"/>
              <a:t>Initial Experiment was successfully conducted  by Prof. R. </a:t>
            </a:r>
            <a:r>
              <a:rPr lang="en-US" sz="2200" dirty="0" err="1" smtClean="0"/>
              <a:t>Bera</a:t>
            </a:r>
            <a:r>
              <a:rPr lang="en-US" sz="2200" dirty="0" smtClean="0"/>
              <a:t> and the Group at </a:t>
            </a:r>
            <a:r>
              <a:rPr lang="en-US" sz="2200" dirty="0" err="1" smtClean="0"/>
              <a:t>Gangasagar</a:t>
            </a:r>
            <a:r>
              <a:rPr lang="en-US" sz="2200" dirty="0" smtClean="0"/>
              <a:t> Island to </a:t>
            </a:r>
            <a:r>
              <a:rPr lang="en-US" sz="2200" dirty="0" smtClean="0">
                <a:solidFill>
                  <a:srgbClr val="FF0000"/>
                </a:solidFill>
              </a:rPr>
              <a:t>study Sea water Impact on Radio wave propagation</a:t>
            </a:r>
            <a:r>
              <a:rPr lang="en-US" sz="2200" dirty="0" smtClean="0"/>
              <a:t> in a  Project sponsored by DRDO, Hyderabad which can claim to be world First category of  Channel Sounding Experiment for 5G Communication</a:t>
            </a:r>
          </a:p>
          <a:p>
            <a:pPr marL="285750" indent="-285750" algn="just">
              <a:buFont typeface="Wingdings" panose="05000000000000000000" pitchFamily="2" charset="2"/>
              <a:buChar char="q"/>
            </a:pPr>
            <a:r>
              <a:rPr lang="en-US" sz="2200" dirty="0" smtClean="0"/>
              <a:t>The Data out of this experiment was used by</a:t>
            </a:r>
            <a:r>
              <a:rPr lang="en-US" sz="2200" dirty="0" smtClean="0">
                <a:solidFill>
                  <a:srgbClr val="FF0000"/>
                </a:solidFill>
              </a:rPr>
              <a:t> </a:t>
            </a:r>
            <a:r>
              <a:rPr lang="en-US" sz="2200" dirty="0" smtClean="0">
                <a:solidFill>
                  <a:srgbClr val="FF0000"/>
                </a:solidFill>
                <a:sym typeface="+mn-ea"/>
              </a:rPr>
              <a:t>IIIT </a:t>
            </a:r>
            <a:r>
              <a:rPr lang="en-US" sz="2200" dirty="0">
                <a:solidFill>
                  <a:srgbClr val="FF0000"/>
                </a:solidFill>
                <a:sym typeface="+mn-ea"/>
              </a:rPr>
              <a:t>KALYANI’s 5G Smart </a:t>
            </a:r>
            <a:r>
              <a:rPr lang="en-US" sz="2200" dirty="0" err="1">
                <a:solidFill>
                  <a:srgbClr val="FF0000"/>
                </a:solidFill>
                <a:sym typeface="+mn-ea"/>
              </a:rPr>
              <a:t>Gangasagar</a:t>
            </a:r>
            <a:r>
              <a:rPr lang="en-US" sz="2200" dirty="0">
                <a:solidFill>
                  <a:srgbClr val="FF0000"/>
                </a:solidFill>
                <a:sym typeface="+mn-ea"/>
              </a:rPr>
              <a:t> Island </a:t>
            </a:r>
            <a:r>
              <a:rPr lang="en-US" sz="2200" dirty="0" smtClean="0">
                <a:solidFill>
                  <a:srgbClr val="FF0000"/>
                </a:solidFill>
                <a:sym typeface="+mn-ea"/>
              </a:rPr>
              <a:t>Project </a:t>
            </a:r>
            <a:r>
              <a:rPr lang="en-US" sz="2200" dirty="0" smtClean="0">
                <a:sym typeface="+mn-ea"/>
              </a:rPr>
              <a:t>with </a:t>
            </a:r>
            <a:r>
              <a:rPr lang="en-US" sz="2200" dirty="0">
                <a:sym typeface="+mn-ea"/>
              </a:rPr>
              <a:t>LARGE RACK 5G ,Small Portable NIBs and their  INTEGRATION </a:t>
            </a:r>
            <a:r>
              <a:rPr lang="en-US" sz="2200" dirty="0" smtClean="0">
                <a:sym typeface="+mn-ea"/>
              </a:rPr>
              <a:t>to </a:t>
            </a:r>
            <a:r>
              <a:rPr lang="en-US" sz="2200" dirty="0">
                <a:sym typeface="+mn-ea"/>
              </a:rPr>
              <a:t>solve problems of  </a:t>
            </a:r>
            <a:r>
              <a:rPr lang="en-US" sz="2200" dirty="0" err="1" smtClean="0">
                <a:sym typeface="+mn-ea"/>
              </a:rPr>
              <a:t>i</a:t>
            </a:r>
            <a:r>
              <a:rPr lang="en-US" sz="2200" dirty="0">
                <a:sym typeface="+mn-ea"/>
              </a:rPr>
              <a:t>) </a:t>
            </a:r>
            <a:r>
              <a:rPr lang="en-US" sz="2200" b="1" dirty="0">
                <a:solidFill>
                  <a:srgbClr val="0070C0"/>
                </a:solidFill>
                <a:sym typeface="+mn-ea"/>
              </a:rPr>
              <a:t>Ultra Reliability using AI at Underserved Areas in </a:t>
            </a:r>
            <a:r>
              <a:rPr lang="en-US" sz="2200" b="1" dirty="0" smtClean="0">
                <a:solidFill>
                  <a:srgbClr val="0070C0"/>
                </a:solidFill>
                <a:sym typeface="+mn-ea"/>
              </a:rPr>
              <a:t>Vessels/Boats         </a:t>
            </a:r>
            <a:r>
              <a:rPr lang="en-US" sz="2200" dirty="0" smtClean="0">
                <a:sym typeface="+mn-ea"/>
              </a:rPr>
              <a:t>( Design and development of </a:t>
            </a:r>
            <a:r>
              <a:rPr lang="en-US" sz="2200" b="1" u="sng" dirty="0">
                <a:solidFill>
                  <a:srgbClr val="FF0000"/>
                </a:solidFill>
              </a:rPr>
              <a:t>5G NIB with One Cell Use Case </a:t>
            </a:r>
            <a:r>
              <a:rPr lang="en-US" sz="2200" b="1" u="sng" dirty="0"/>
              <a:t>during  Short Stretch of Journey over Sea Water </a:t>
            </a:r>
            <a:r>
              <a:rPr lang="en-US" sz="2200" b="1" u="sng" dirty="0" smtClean="0"/>
              <a:t>Channel)</a:t>
            </a:r>
          </a:p>
          <a:p>
            <a:pPr marL="285750" indent="-285750" algn="just">
              <a:buFont typeface="Wingdings" panose="05000000000000000000" pitchFamily="2" charset="2"/>
              <a:buChar char="q"/>
            </a:pPr>
            <a:r>
              <a:rPr lang="en-US" sz="2200" dirty="0" smtClean="0"/>
              <a:t> </a:t>
            </a:r>
            <a:r>
              <a:rPr lang="en-US" sz="2200" dirty="0" err="1" smtClean="0"/>
              <a:t>Further,The</a:t>
            </a:r>
            <a:r>
              <a:rPr lang="en-US" sz="2200" dirty="0" smtClean="0"/>
              <a:t> Single cell is extended to </a:t>
            </a:r>
            <a:r>
              <a:rPr lang="en-US" sz="2200" b="1" u="sng" dirty="0" smtClean="0">
                <a:solidFill>
                  <a:srgbClr val="FF0000"/>
                </a:solidFill>
              </a:rPr>
              <a:t>5G </a:t>
            </a:r>
            <a:r>
              <a:rPr lang="en-US" sz="2200" b="1" u="sng" dirty="0">
                <a:solidFill>
                  <a:srgbClr val="FF0000"/>
                </a:solidFill>
              </a:rPr>
              <a:t>NIB with Three CELLs Use cases </a:t>
            </a:r>
            <a:r>
              <a:rPr lang="en-US" sz="2200" b="1" u="sng" dirty="0">
                <a:sym typeface="+mn-ea"/>
              </a:rPr>
              <a:t>during  Long Stretch of Journey over Sea Water </a:t>
            </a:r>
            <a:r>
              <a:rPr lang="en-US" sz="2200" b="1" u="sng" dirty="0" smtClean="0">
                <a:sym typeface="+mn-ea"/>
              </a:rPr>
              <a:t>Channel </a:t>
            </a:r>
            <a:r>
              <a:rPr lang="en-US" sz="2200" dirty="0" smtClean="0"/>
              <a:t>Ensuring </a:t>
            </a:r>
            <a:r>
              <a:rPr lang="en-US" sz="2200" b="1" dirty="0">
                <a:solidFill>
                  <a:srgbClr val="0070C0"/>
                </a:solidFill>
              </a:rPr>
              <a:t>Service Continuity</a:t>
            </a:r>
            <a:r>
              <a:rPr lang="en-US" sz="2200" dirty="0"/>
              <a:t> in </a:t>
            </a:r>
            <a:r>
              <a:rPr lang="en-US" sz="2200" dirty="0">
                <a:solidFill>
                  <a:srgbClr val="FF0000"/>
                </a:solidFill>
              </a:rPr>
              <a:t>Integrated Terrestrial and Satellite Non-Terrestrial Network (TN-NTN)</a:t>
            </a:r>
            <a:r>
              <a:rPr lang="en-US" sz="2200" dirty="0"/>
              <a:t> and Use Cases in Water Vehicles with Infotainment, </a:t>
            </a:r>
            <a:r>
              <a:rPr lang="en-US" sz="2200" dirty="0" err="1"/>
              <a:t>IoT</a:t>
            </a:r>
            <a:r>
              <a:rPr lang="en-US" sz="2200" dirty="0"/>
              <a:t> and </a:t>
            </a:r>
            <a:r>
              <a:rPr lang="en-US" sz="2200" dirty="0" err="1"/>
              <a:t>IoV</a:t>
            </a:r>
            <a:r>
              <a:rPr lang="en-US" sz="2200" dirty="0"/>
              <a:t> </a:t>
            </a:r>
            <a:r>
              <a:rPr lang="en-US" sz="2200" dirty="0" smtClean="0"/>
              <a:t>services</a:t>
            </a:r>
          </a:p>
          <a:p>
            <a:pPr marL="342900" indent="-342900" algn="just">
              <a:buFont typeface="Wingdings" panose="05000000000000000000" charset="0"/>
              <a:buChar char="§"/>
            </a:pPr>
            <a:r>
              <a:rPr lang="en-US" sz="2200" dirty="0" smtClean="0"/>
              <a:t>Further, </a:t>
            </a:r>
            <a:r>
              <a:rPr lang="en-US" sz="2200" b="1" dirty="0" smtClean="0">
                <a:solidFill>
                  <a:srgbClr val="0070C0"/>
                </a:solidFill>
                <a:sym typeface="+mn-ea"/>
              </a:rPr>
              <a:t>Congestion </a:t>
            </a:r>
            <a:r>
              <a:rPr lang="en-US" sz="2200" b="1" dirty="0">
                <a:solidFill>
                  <a:srgbClr val="0070C0"/>
                </a:solidFill>
                <a:sym typeface="+mn-ea"/>
              </a:rPr>
              <a:t>Avoidance </a:t>
            </a:r>
            <a:r>
              <a:rPr lang="en-US" sz="2200" dirty="0">
                <a:sym typeface="+mn-ea"/>
              </a:rPr>
              <a:t>at Crowd areas like Kapil Muni </a:t>
            </a:r>
            <a:r>
              <a:rPr lang="en-US" sz="2200" dirty="0" err="1" smtClean="0">
                <a:sym typeface="+mn-ea"/>
              </a:rPr>
              <a:t>ashram,Gangasagar</a:t>
            </a:r>
            <a:r>
              <a:rPr lang="en-US" sz="2200" dirty="0" smtClean="0">
                <a:sym typeface="+mn-ea"/>
              </a:rPr>
              <a:t> was initiated in the design for </a:t>
            </a:r>
            <a:r>
              <a:rPr lang="en-US" sz="2200" b="1" u="sng" dirty="0">
                <a:solidFill>
                  <a:srgbClr val="FF0000"/>
                </a:solidFill>
              </a:rPr>
              <a:t>5G NIB with Five CELLs Use cases</a:t>
            </a:r>
            <a:r>
              <a:rPr lang="en-US" sz="2200" dirty="0" smtClean="0">
                <a:sym typeface="+mn-ea"/>
              </a:rPr>
              <a:t>  </a:t>
            </a:r>
          </a:p>
          <a:p>
            <a:pPr marL="285750" indent="-285750" algn="just">
              <a:buFont typeface="Wingdings" panose="05000000000000000000" pitchFamily="2" charset="2"/>
              <a:buChar char="q"/>
            </a:pPr>
            <a:r>
              <a:rPr lang="en-US" sz="2200" i="1" dirty="0" smtClean="0">
                <a:solidFill>
                  <a:srgbClr val="0070C0"/>
                </a:solidFill>
                <a:sym typeface="+mn-ea"/>
              </a:rPr>
              <a:t>We will approach to West </a:t>
            </a:r>
            <a:r>
              <a:rPr lang="en-US" sz="2200" i="1" dirty="0">
                <a:solidFill>
                  <a:srgbClr val="0070C0"/>
                </a:solidFill>
                <a:sym typeface="+mn-ea"/>
              </a:rPr>
              <a:t>B</a:t>
            </a:r>
            <a:r>
              <a:rPr lang="en-US" sz="2200" i="1" dirty="0" smtClean="0">
                <a:solidFill>
                  <a:srgbClr val="0070C0"/>
                </a:solidFill>
                <a:sym typeface="+mn-ea"/>
              </a:rPr>
              <a:t>engal State Government  to utilize this USE CASE 2 for </a:t>
            </a:r>
            <a:r>
              <a:rPr lang="en-US" sz="2200" i="1" dirty="0" smtClean="0">
                <a:solidFill>
                  <a:srgbClr val="0070C0"/>
                </a:solidFill>
              </a:rPr>
              <a:t>Implementation </a:t>
            </a:r>
            <a:r>
              <a:rPr lang="en-US" sz="2200" i="1" dirty="0">
                <a:solidFill>
                  <a:srgbClr val="0070C0"/>
                </a:solidFill>
              </a:rPr>
              <a:t>of </a:t>
            </a:r>
            <a:r>
              <a:rPr lang="en-US" sz="2200" i="1" dirty="0" smtClean="0">
                <a:solidFill>
                  <a:srgbClr val="0070C0"/>
                </a:solidFill>
              </a:rPr>
              <a:t>above </a:t>
            </a:r>
            <a:r>
              <a:rPr lang="en-US" sz="2200" b="1" i="1" dirty="0" smtClean="0">
                <a:solidFill>
                  <a:srgbClr val="0070C0"/>
                </a:solidFill>
              </a:rPr>
              <a:t>5G-Advanced</a:t>
            </a:r>
            <a:r>
              <a:rPr lang="en-US" sz="2200" i="1" dirty="0" smtClean="0">
                <a:solidFill>
                  <a:srgbClr val="0070C0"/>
                </a:solidFill>
              </a:rPr>
              <a:t> </a:t>
            </a:r>
            <a:r>
              <a:rPr lang="en-US" sz="2200" b="1" i="1" dirty="0">
                <a:solidFill>
                  <a:srgbClr val="0070C0"/>
                </a:solidFill>
              </a:rPr>
              <a:t>Infrastructure 2.0 </a:t>
            </a:r>
            <a:r>
              <a:rPr lang="en-US" sz="2200" i="1" dirty="0">
                <a:solidFill>
                  <a:srgbClr val="0070C0"/>
                </a:solidFill>
              </a:rPr>
              <a:t>based Private Network at  nearby  areas surrounding </a:t>
            </a:r>
            <a:r>
              <a:rPr lang="en-US" sz="2200" i="1" dirty="0" err="1">
                <a:solidFill>
                  <a:srgbClr val="0070C0"/>
                </a:solidFill>
              </a:rPr>
              <a:t>Gangasagar</a:t>
            </a:r>
            <a:r>
              <a:rPr lang="en-US" sz="2200" i="1" dirty="0">
                <a:solidFill>
                  <a:srgbClr val="0070C0"/>
                </a:solidFill>
              </a:rPr>
              <a:t> Island </a:t>
            </a:r>
            <a:endParaRPr lang="en-US" sz="2200" i="1" dirty="0">
              <a:solidFill>
                <a:srgbClr val="0070C0"/>
              </a:solidFill>
              <a:sym typeface="+mn-ea"/>
            </a:endParaRPr>
          </a:p>
          <a:p>
            <a:pPr marL="342900" indent="-342900" algn="just">
              <a:buFont typeface="Wingdings" panose="05000000000000000000" charset="0"/>
              <a:buChar char="§"/>
            </a:pPr>
            <a:endParaRPr lang="en-US" sz="2200" dirty="0" smtClean="0"/>
          </a:p>
          <a:p>
            <a:pPr marL="342900" indent="-342900" algn="just">
              <a:buFont typeface="Wingdings" panose="05000000000000000000" charset="0"/>
              <a:buChar char="§"/>
            </a:pPr>
            <a:endParaRPr lang="en-IN" sz="2200" dirty="0"/>
          </a:p>
        </p:txBody>
      </p:sp>
      <p:sp>
        <p:nvSpPr>
          <p:cNvPr id="12" name="Text Box 11"/>
          <p:cNvSpPr txBox="1"/>
          <p:nvPr/>
        </p:nvSpPr>
        <p:spPr>
          <a:xfrm>
            <a:off x="-2609850" y="-1710690"/>
            <a:ext cx="4064000" cy="368300"/>
          </a:xfrm>
          <a:prstGeom prst="rect">
            <a:avLst/>
          </a:prstGeom>
          <a:noFill/>
        </p:spPr>
        <p:txBody>
          <a:bodyPr wrap="square" rtlCol="0">
            <a:spAutoFit/>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15595" y="-382587"/>
            <a:ext cx="10363200" cy="1143000"/>
          </a:xfrm>
        </p:spPr>
        <p:txBody>
          <a:bodyPr/>
          <a:lstStyle/>
          <a:p>
            <a:r>
              <a:rPr lang="en-US" u="sng"/>
              <a:t>Outline of Presentation of </a:t>
            </a:r>
            <a:r>
              <a:rPr lang="en-US" u="sng">
                <a:solidFill>
                  <a:srgbClr val="FF0000"/>
                </a:solidFill>
                <a:sym typeface="+mn-ea"/>
              </a:rPr>
              <a:t>Previous Class </a:t>
            </a:r>
            <a:endParaRPr lang="en-US" u="sng"/>
          </a:p>
        </p:txBody>
      </p:sp>
      <p:sp>
        <p:nvSpPr>
          <p:cNvPr id="5" name="Text Box 4"/>
          <p:cNvSpPr txBox="1"/>
          <p:nvPr/>
        </p:nvSpPr>
        <p:spPr>
          <a:xfrm>
            <a:off x="233680" y="272733"/>
            <a:ext cx="11498580" cy="8278495"/>
          </a:xfrm>
          <a:prstGeom prst="rect">
            <a:avLst/>
          </a:prstGeom>
          <a:noFill/>
        </p:spPr>
        <p:txBody>
          <a:bodyPr wrap="square" rtlCol="0">
            <a:spAutoFit/>
          </a:bodyPr>
          <a:lstStyle/>
          <a:p>
            <a:r>
              <a:rPr lang="en-US" altLang="en-US" sz="2400" b="1" dirty="0" smtClean="0">
                <a:sym typeface="+mn-ea"/>
              </a:rPr>
              <a:t>   </a:t>
            </a:r>
          </a:p>
          <a:p>
            <a:pPr algn="just">
              <a:buFont typeface="Wingdings" panose="05000000000000000000" charset="0"/>
            </a:pPr>
            <a:r>
              <a:rPr lang="en-US" sz="1700" b="1" u="sng" dirty="0" smtClean="0">
                <a:gradFill>
                  <a:gsLst>
                    <a:gs pos="0">
                      <a:srgbClr val="E30000"/>
                    </a:gs>
                    <a:gs pos="100000">
                      <a:srgbClr val="760303"/>
                    </a:gs>
                  </a:gsLst>
                  <a:lin scaled="0"/>
                </a:gradFill>
                <a:sym typeface="+mn-ea"/>
              </a:rPr>
              <a:t>5G </a:t>
            </a:r>
            <a:r>
              <a:rPr lang="en-US" sz="1700" b="1" u="sng" dirty="0">
                <a:gradFill>
                  <a:gsLst>
                    <a:gs pos="0">
                      <a:srgbClr val="E30000"/>
                    </a:gs>
                    <a:gs pos="100000">
                      <a:srgbClr val="760303"/>
                    </a:gs>
                  </a:gsLst>
                  <a:lin scaled="0"/>
                </a:gradFill>
                <a:sym typeface="+mn-ea"/>
              </a:rPr>
              <a:t>RAN ARCHITECTURE Further Evoluation</a:t>
            </a:r>
          </a:p>
          <a:p>
            <a:pPr marL="285750" indent="-285750" algn="just">
              <a:buFont typeface="Wingdings" panose="05000000000000000000" charset="0"/>
              <a:buChar char="o"/>
            </a:pPr>
            <a:r>
              <a:rPr lang="en-US" sz="1700" b="1" u="sng" dirty="0">
                <a:gradFill>
                  <a:gsLst>
                    <a:gs pos="0">
                      <a:srgbClr val="7B32B2"/>
                    </a:gs>
                    <a:gs pos="100000">
                      <a:srgbClr val="401A5D"/>
                    </a:gs>
                  </a:gsLst>
                  <a:lin scaled="0"/>
                </a:gradFill>
                <a:sym typeface="+mn-ea"/>
              </a:rPr>
              <a:t>‘LARGE RACK Implementation’:</a:t>
            </a:r>
            <a:r>
              <a:rPr lang="en-US" sz="1700" b="1" u="sng" dirty="0">
                <a:gradFill>
                  <a:gsLst>
                    <a:gs pos="0">
                      <a:srgbClr val="E30000"/>
                    </a:gs>
                    <a:gs pos="100000">
                      <a:srgbClr val="760303"/>
                    </a:gs>
                  </a:gsLst>
                  <a:lin scaled="0"/>
                </a:gradFill>
                <a:sym typeface="+mn-ea"/>
              </a:rPr>
              <a:t>  of 5G Split Open v-RAN Architecture revisited </a:t>
            </a:r>
          </a:p>
          <a:p>
            <a:pPr algn="just">
              <a:buFont typeface="Wingdings" panose="05000000000000000000" charset="0"/>
            </a:pPr>
            <a:r>
              <a:rPr lang="en-US" sz="1700" b="1" u="sng" dirty="0">
                <a:gradFill>
                  <a:gsLst>
                    <a:gs pos="0">
                      <a:srgbClr val="E30000"/>
                    </a:gs>
                    <a:gs pos="100000">
                      <a:srgbClr val="760303"/>
                    </a:gs>
                  </a:gsLst>
                  <a:lin scaled="0"/>
                </a:gradFill>
                <a:sym typeface="+mn-ea"/>
              </a:rPr>
              <a:t> </a:t>
            </a:r>
            <a:r>
              <a:rPr lang="en-US" altLang="en-US" sz="1700" b="1" u="sng" dirty="0" smtClean="0">
                <a:gradFill>
                  <a:gsLst>
                    <a:gs pos="0">
                      <a:srgbClr val="007BD3"/>
                    </a:gs>
                    <a:gs pos="100000">
                      <a:srgbClr val="034373"/>
                    </a:gs>
                  </a:gsLst>
                  <a:lin scaled="0"/>
                </a:gradFill>
                <a:sym typeface="+mn-ea"/>
              </a:rPr>
              <a:t>Use Case 1: Large Rack Implementation at IIIT , Kalyani </a:t>
            </a:r>
          </a:p>
          <a:p>
            <a:pPr marL="285750" indent="-285750" algn="just">
              <a:buFont typeface="Wingdings" panose="05000000000000000000" charset="0"/>
              <a:buChar char="q"/>
            </a:pPr>
            <a:r>
              <a:rPr lang="en-US" sz="1700" b="1" u="sng" dirty="0">
                <a:gradFill>
                  <a:gsLst>
                    <a:gs pos="0">
                      <a:srgbClr val="E30000"/>
                    </a:gs>
                    <a:gs pos="100000">
                      <a:srgbClr val="760303"/>
                    </a:gs>
                  </a:gsLst>
                  <a:lin scaled="0"/>
                </a:gradFill>
                <a:sym typeface="+mn-ea"/>
              </a:rPr>
              <a:t>‘ONE BO</a:t>
            </a:r>
            <a:r>
              <a:rPr lang="en-US" sz="1700" b="1" u="sng" dirty="0">
                <a:solidFill>
                  <a:srgbClr val="FF0000"/>
                </a:solidFill>
                <a:sym typeface="+mn-ea"/>
              </a:rPr>
              <a:t>X </a:t>
            </a:r>
            <a:r>
              <a:rPr lang="en-US" sz="1700" b="1" u="sng" dirty="0" smtClean="0">
                <a:solidFill>
                  <a:srgbClr val="FF0000"/>
                </a:solidFill>
                <a:sym typeface="+mn-ea"/>
              </a:rPr>
              <a:t>NIB (</a:t>
            </a:r>
            <a:r>
              <a:rPr lang="en-US" sz="1700" u="sng" dirty="0" smtClean="0">
                <a:solidFill>
                  <a:srgbClr val="FF0000"/>
                </a:solidFill>
                <a:sym typeface="+mn-ea"/>
              </a:rPr>
              <a:t>Network-In-a-Box)</a:t>
            </a:r>
            <a:r>
              <a:rPr lang="en-US" sz="1700" b="1" u="sng" dirty="0">
                <a:solidFill>
                  <a:srgbClr val="FF0000"/>
                </a:solidFill>
                <a:sym typeface="+mn-ea"/>
              </a:rPr>
              <a:t> Implementation</a:t>
            </a:r>
            <a:r>
              <a:rPr lang="en-US" sz="1700" b="1" u="sng" dirty="0">
                <a:gradFill>
                  <a:gsLst>
                    <a:gs pos="0">
                      <a:srgbClr val="E30000"/>
                    </a:gs>
                    <a:gs pos="100000">
                      <a:srgbClr val="760303"/>
                    </a:gs>
                  </a:gsLst>
                  <a:lin scaled="0"/>
                </a:gradFill>
                <a:sym typeface="+mn-ea"/>
              </a:rPr>
              <a:t>’ : of 5G Split Open v-RAN Architecture   </a:t>
            </a:r>
          </a:p>
          <a:p>
            <a:pPr marL="285750" indent="-285750" algn="l">
              <a:buFont typeface="Wingdings" panose="05000000000000000000" charset="0"/>
              <a:buChar char="v"/>
            </a:pPr>
            <a:r>
              <a:rPr lang="en-US" sz="1700" b="1" dirty="0">
                <a:solidFill>
                  <a:schemeClr val="tx1"/>
                </a:solidFill>
                <a:sym typeface="+mn-ea"/>
              </a:rPr>
              <a:t>WEBINAR 1</a:t>
            </a:r>
            <a:r>
              <a:rPr lang="en-US" altLang="en-US" sz="1700" b="1" dirty="0">
                <a:solidFill>
                  <a:schemeClr val="tx1"/>
                </a:solidFill>
                <a:sym typeface="+mn-ea"/>
              </a:rPr>
              <a:t>: Unlocking the True Potential of 5G with Network-in-a-box</a:t>
            </a:r>
            <a:r>
              <a:rPr lang="en-US" sz="1700" b="1" dirty="0">
                <a:gradFill>
                  <a:gsLst>
                    <a:gs pos="0">
                      <a:srgbClr val="E30000"/>
                    </a:gs>
                    <a:gs pos="100000">
                      <a:srgbClr val="760303"/>
                    </a:gs>
                  </a:gsLst>
                  <a:lin scaled="0"/>
                </a:gradFill>
                <a:sym typeface="+mn-ea"/>
              </a:rPr>
              <a:t>  [ </a:t>
            </a:r>
            <a:r>
              <a:rPr lang="en-US" altLang="en-US" sz="1700" b="1" dirty="0">
                <a:gradFill>
                  <a:gsLst>
                    <a:gs pos="0">
                      <a:srgbClr val="E30000"/>
                    </a:gs>
                    <a:gs pos="100000">
                      <a:srgbClr val="760303"/>
                    </a:gs>
                  </a:gsLst>
                  <a:lin scaled="0"/>
                </a:gradFill>
                <a:sym typeface="+mn-ea"/>
              </a:rPr>
              <a:t>https://www.youtube.com/watch?v=5peyqzkgfXc&amp;t=4s]</a:t>
            </a:r>
          </a:p>
          <a:p>
            <a:pPr marL="285750" indent="-285750" algn="l">
              <a:buFont typeface="Wingdings" panose="05000000000000000000" charset="0"/>
              <a:buChar char="v"/>
            </a:pPr>
            <a:r>
              <a:rPr lang="en-US" sz="1700" b="1" dirty="0">
                <a:sym typeface="+mn-ea"/>
              </a:rPr>
              <a:t>WEBINAR 2: </a:t>
            </a:r>
            <a:r>
              <a:rPr lang="en-US" altLang="en-US" sz="1700" b="1" dirty="0">
                <a:gradFill>
                  <a:gsLst>
                    <a:gs pos="0">
                      <a:srgbClr val="E30000"/>
                    </a:gs>
                    <a:gs pos="100000">
                      <a:srgbClr val="760303"/>
                    </a:gs>
                  </a:gsLst>
                  <a:lin scaled="0"/>
                </a:gradFill>
                <a:sym typeface="+mn-ea"/>
              </a:rPr>
              <a:t>Exploring the Benefits of 5G Labs for Colleges and Universities | Amantya Technologies</a:t>
            </a:r>
            <a:r>
              <a:rPr lang="en-US" sz="1700" b="1" dirty="0">
                <a:gradFill>
                  <a:gsLst>
                    <a:gs pos="0">
                      <a:srgbClr val="E30000"/>
                    </a:gs>
                    <a:gs pos="100000">
                      <a:srgbClr val="760303"/>
                    </a:gs>
                  </a:gsLst>
                  <a:lin scaled="0"/>
                </a:gradFill>
                <a:sym typeface="+mn-ea"/>
              </a:rPr>
              <a:t> [ </a:t>
            </a:r>
            <a:r>
              <a:rPr lang="en-US" altLang="en-US" sz="1700" b="1" dirty="0">
                <a:gradFill>
                  <a:gsLst>
                    <a:gs pos="0">
                      <a:srgbClr val="E30000"/>
                    </a:gs>
                    <a:gs pos="100000">
                      <a:srgbClr val="760303"/>
                    </a:gs>
                  </a:gsLst>
                  <a:lin scaled="0"/>
                </a:gradFill>
                <a:sym typeface="+mn-ea"/>
              </a:rPr>
              <a:t>https://www.youtube.com/watch?v=zh9XJPZlGQw]</a:t>
            </a:r>
            <a:endParaRPr lang="en-US" altLang="en-US" sz="1700" b="1" u="sng" dirty="0">
              <a:gradFill>
                <a:gsLst>
                  <a:gs pos="0">
                    <a:srgbClr val="E30000"/>
                  </a:gs>
                  <a:gs pos="100000">
                    <a:srgbClr val="760303"/>
                  </a:gs>
                </a:gsLst>
                <a:lin scaled="0"/>
              </a:gradFill>
              <a:sym typeface="+mn-ea"/>
            </a:endParaRPr>
          </a:p>
          <a:p>
            <a:pPr marL="342900" indent="-342900">
              <a:buFont typeface="Wingdings" panose="05000000000000000000" charset="0"/>
              <a:buChar char="v"/>
            </a:pPr>
            <a:r>
              <a:rPr lang="en-US" sz="1700" b="1" u="sng" dirty="0" smtClean="0">
                <a:gradFill>
                  <a:gsLst>
                    <a:gs pos="0">
                      <a:srgbClr val="007BD3"/>
                    </a:gs>
                    <a:gs pos="100000">
                      <a:srgbClr val="034373"/>
                    </a:gs>
                  </a:gsLst>
                  <a:lin scaled="0"/>
                </a:gradFill>
                <a:sym typeface="+mn-ea"/>
              </a:rPr>
              <a:t>Review  </a:t>
            </a:r>
            <a:r>
              <a:rPr lang="en-US" sz="1700" b="1" u="sng" dirty="0" smtClean="0">
                <a:solidFill>
                  <a:srgbClr val="0070C0"/>
                </a:solidFill>
                <a:sym typeface="+mn-ea"/>
              </a:rPr>
              <a:t>on  ‘5G/6G  NIB’ (</a:t>
            </a:r>
            <a:r>
              <a:rPr lang="en-US" sz="1700" u="sng" dirty="0" smtClean="0">
                <a:solidFill>
                  <a:srgbClr val="0070C0"/>
                </a:solidFill>
                <a:sym typeface="+mn-ea"/>
              </a:rPr>
              <a:t>Network-In-a-Box): Objective, Paper 1 </a:t>
            </a:r>
            <a:r>
              <a:rPr lang="en-US" altLang="en-US" sz="1700" dirty="0">
                <a:sym typeface="+mn-ea"/>
              </a:rPr>
              <a:t>Edge Task Migration With 6G-Enabled Network in Box for </a:t>
            </a:r>
            <a:r>
              <a:rPr lang="en-US" altLang="en-US" sz="1700" dirty="0" err="1">
                <a:sym typeface="+mn-ea"/>
              </a:rPr>
              <a:t>Cybertwin</a:t>
            </a:r>
            <a:r>
              <a:rPr lang="en-US" altLang="en-US" sz="1700" dirty="0">
                <a:sym typeface="+mn-ea"/>
              </a:rPr>
              <a:t>-Based Internet of Vehicles</a:t>
            </a:r>
            <a:endParaRPr lang="en-US" sz="1700" u="sng" dirty="0" smtClean="0">
              <a:solidFill>
                <a:srgbClr val="0070C0"/>
              </a:solidFill>
              <a:sym typeface="+mn-ea"/>
            </a:endParaRPr>
          </a:p>
          <a:p>
            <a:pPr marL="285750" indent="-285750">
              <a:buFont typeface="Wingdings" panose="05000000000000000000" charset="0"/>
              <a:buChar char="o"/>
            </a:pPr>
            <a:r>
              <a:rPr lang="en-US" sz="1700" b="1" u="sng" dirty="0" smtClean="0">
                <a:gradFill>
                  <a:gsLst>
                    <a:gs pos="0">
                      <a:srgbClr val="007BD3"/>
                    </a:gs>
                    <a:gs pos="100000">
                      <a:srgbClr val="034373"/>
                    </a:gs>
                  </a:gsLst>
                  <a:lin scaled="0"/>
                </a:gradFill>
                <a:sym typeface="+mn-ea"/>
              </a:rPr>
              <a:t>INTER-OPERABILITY  among LARGE RACK 5G and NIBs and their  INTEGRATION </a:t>
            </a:r>
          </a:p>
          <a:p>
            <a:pPr>
              <a:buFont typeface="Wingdings" panose="05000000000000000000" charset="0"/>
            </a:pPr>
            <a:r>
              <a:rPr lang="en-US" sz="1700" b="1" u="sng" dirty="0">
                <a:gradFill>
                  <a:gsLst>
                    <a:gs pos="0">
                      <a:srgbClr val="E30000"/>
                    </a:gs>
                    <a:gs pos="100000">
                      <a:srgbClr val="760303"/>
                    </a:gs>
                  </a:gsLst>
                  <a:lin scaled="0"/>
                </a:gradFill>
                <a:sym typeface="+mn-ea"/>
              </a:rPr>
              <a:t>Use Case 2: IIIT KALYANI Debuts  </a:t>
            </a:r>
            <a:r>
              <a:rPr lang="en-US" sz="1700" b="1" u="sng" dirty="0">
                <a:solidFill>
                  <a:srgbClr val="00B050"/>
                </a:solidFill>
                <a:sym typeface="+mn-ea"/>
              </a:rPr>
              <a:t>Smart Island</a:t>
            </a:r>
            <a:r>
              <a:rPr lang="en-US" sz="1700" b="1" u="sng" dirty="0">
                <a:gradFill>
                  <a:gsLst>
                    <a:gs pos="0">
                      <a:srgbClr val="E30000"/>
                    </a:gs>
                    <a:gs pos="100000">
                      <a:srgbClr val="760303"/>
                    </a:gs>
                  </a:gsLst>
                  <a:lin scaled="0"/>
                </a:gradFill>
                <a:sym typeface="+mn-ea"/>
              </a:rPr>
              <a:t> (Running </a:t>
            </a:r>
            <a:r>
              <a:rPr lang="en-US" sz="1700" b="1" u="sng" dirty="0">
                <a:solidFill>
                  <a:srgbClr val="00B0F0"/>
                </a:solidFill>
                <a:sym typeface="+mn-ea"/>
              </a:rPr>
              <a:t>Project )</a:t>
            </a:r>
            <a:r>
              <a:rPr lang="en-US" sz="1700" b="1" u="sng" dirty="0">
                <a:gradFill>
                  <a:gsLst>
                    <a:gs pos="0">
                      <a:srgbClr val="E30000"/>
                    </a:gs>
                    <a:gs pos="100000">
                      <a:srgbClr val="760303"/>
                    </a:gs>
                  </a:gsLst>
                  <a:lin scaled="0"/>
                </a:gradFill>
                <a:sym typeface="+mn-ea"/>
              </a:rPr>
              <a:t> with </a:t>
            </a:r>
            <a:r>
              <a:rPr lang="en-US" altLang="en-US" sz="1700" b="1" u="sng" dirty="0">
                <a:gradFill>
                  <a:gsLst>
                    <a:gs pos="0">
                      <a:srgbClr val="E30000"/>
                    </a:gs>
                    <a:gs pos="100000">
                      <a:srgbClr val="760303"/>
                    </a:gs>
                  </a:gsLst>
                  <a:lin scaled="0"/>
                </a:gradFill>
                <a:sym typeface="+mn-ea"/>
              </a:rPr>
              <a:t> </a:t>
            </a:r>
            <a:r>
              <a:rPr lang="en-US" sz="1700" b="1" u="sng" dirty="0">
                <a:gradFill>
                  <a:gsLst>
                    <a:gs pos="0">
                      <a:srgbClr val="E30000"/>
                    </a:gs>
                    <a:gs pos="100000">
                      <a:srgbClr val="760303"/>
                    </a:gs>
                  </a:gsLst>
                  <a:lin scaled="0"/>
                </a:gradFill>
                <a:sym typeface="+mn-ea"/>
              </a:rPr>
              <a:t>DELL Servers having </a:t>
            </a:r>
            <a:r>
              <a:rPr lang="en-US" altLang="en-US" sz="1700" b="1" u="sng" dirty="0">
                <a:gradFill>
                  <a:gsLst>
                    <a:gs pos="0">
                      <a:srgbClr val="E30000"/>
                    </a:gs>
                    <a:gs pos="100000">
                      <a:srgbClr val="760303"/>
                    </a:gs>
                  </a:gsLst>
                  <a:lin scaled="0"/>
                </a:gradFill>
                <a:sym typeface="+mn-ea"/>
              </a:rPr>
              <a:t>Intel® Xeon Gold 3.0 GHz 5317 x 2 processor </a:t>
            </a:r>
            <a:endParaRPr lang="en-US" sz="1700" b="1" u="sng" dirty="0">
              <a:gradFill>
                <a:gsLst>
                  <a:gs pos="0">
                    <a:srgbClr val="E30000"/>
                  </a:gs>
                  <a:gs pos="100000">
                    <a:srgbClr val="760303"/>
                  </a:gs>
                </a:gsLst>
                <a:lin scaled="0"/>
              </a:gradFill>
              <a:sym typeface="+mn-ea"/>
            </a:endParaRPr>
          </a:p>
          <a:p>
            <a:pPr marL="457200" indent="-457200" algn="just">
              <a:buFont typeface="Wingdings" panose="05000000000000000000" pitchFamily="2" charset="2"/>
              <a:buChar char="Ø"/>
            </a:pPr>
            <a:r>
              <a:rPr lang="en-US" sz="1700" b="1" dirty="0">
                <a:sym typeface="+mn-ea"/>
              </a:rPr>
              <a:t>Project  ‘</a:t>
            </a:r>
            <a:r>
              <a:rPr lang="en-US" sz="1700" b="1" dirty="0">
                <a:solidFill>
                  <a:srgbClr val="FF0000"/>
                </a:solidFill>
                <a:sym typeface="+mn-ea"/>
              </a:rPr>
              <a:t>SMART_GANGASAGAR </a:t>
            </a:r>
            <a:r>
              <a:rPr lang="en-US" sz="1700" b="1" dirty="0">
                <a:sym typeface="+mn-ea"/>
              </a:rPr>
              <a:t>’ </a:t>
            </a:r>
            <a:r>
              <a:rPr lang="en-US" sz="1700" b="1" dirty="0">
                <a:gradFill>
                  <a:gsLst>
                    <a:gs pos="0">
                      <a:srgbClr val="007BD3"/>
                    </a:gs>
                    <a:gs pos="100000">
                      <a:srgbClr val="034373"/>
                    </a:gs>
                  </a:gsLst>
                  <a:lin scaled="0"/>
                </a:gradFill>
                <a:sym typeface="+mn-ea"/>
              </a:rPr>
              <a:t>sponsored by DRDO</a:t>
            </a:r>
            <a:r>
              <a:rPr lang="en-US" sz="1700" b="1" dirty="0">
                <a:sym typeface="+mn-ea"/>
              </a:rPr>
              <a:t>: IIIT, KALYANI 5G O-RAN / V-RAN </a:t>
            </a:r>
            <a:r>
              <a:rPr lang="en-US" sz="1700" b="1" dirty="0">
                <a:solidFill>
                  <a:srgbClr val="FF0000"/>
                </a:solidFill>
                <a:sym typeface="+mn-ea"/>
              </a:rPr>
              <a:t>Architecture DEPLOYMENTS over SEA/ISLAND Communication at or surrounding  </a:t>
            </a:r>
            <a:r>
              <a:rPr lang="en-US" sz="1700" b="1" dirty="0" err="1">
                <a:solidFill>
                  <a:srgbClr val="FF0000"/>
                </a:solidFill>
                <a:sym typeface="+mn-ea"/>
              </a:rPr>
              <a:t>Gangasagar</a:t>
            </a:r>
            <a:r>
              <a:rPr lang="en-US" sz="1700" b="1" dirty="0">
                <a:sym typeface="+mn-ea"/>
              </a:rPr>
              <a:t> with Five Cells</a:t>
            </a:r>
            <a:endParaRPr lang="en-US" sz="1700" b="1" dirty="0">
              <a:gradFill>
                <a:gsLst>
                  <a:gs pos="0">
                    <a:srgbClr val="E30000"/>
                  </a:gs>
                  <a:gs pos="100000">
                    <a:srgbClr val="760303"/>
                  </a:gs>
                </a:gsLst>
                <a:lin scaled="0"/>
              </a:gradFill>
              <a:sym typeface="+mn-ea"/>
            </a:endParaRPr>
          </a:p>
          <a:p>
            <a:pPr marL="342900" indent="-342900" algn="just">
              <a:buFont typeface="Wingdings" panose="05000000000000000000" charset="0"/>
              <a:buChar char="§"/>
            </a:pPr>
            <a:r>
              <a:rPr lang="en-US" sz="1700" b="1" u="sng" dirty="0" smtClean="0">
                <a:solidFill>
                  <a:srgbClr val="FF0000"/>
                </a:solidFill>
              </a:rPr>
              <a:t>5G NIB with One </a:t>
            </a:r>
            <a:r>
              <a:rPr lang="en-US" sz="1700" b="1" u="sng" dirty="0">
                <a:solidFill>
                  <a:srgbClr val="FF0000"/>
                </a:solidFill>
              </a:rPr>
              <a:t>Cell Use Case </a:t>
            </a:r>
            <a:r>
              <a:rPr lang="en-US" sz="1700" b="1" u="sng" dirty="0"/>
              <a:t>during  Short Stretch of Journey over Sea Water Channel:  </a:t>
            </a:r>
          </a:p>
          <a:p>
            <a:pPr algn="just"/>
            <a:r>
              <a:rPr lang="en-US" sz="1700" dirty="0"/>
              <a:t>AI enabled 5G Vessels with </a:t>
            </a:r>
            <a:r>
              <a:rPr lang="en-US" sz="1700" dirty="0">
                <a:solidFill>
                  <a:srgbClr val="FF0000"/>
                </a:solidFill>
              </a:rPr>
              <a:t>5G URLLC Slice </a:t>
            </a:r>
            <a:r>
              <a:rPr lang="en-US" sz="1700" dirty="0"/>
              <a:t>operational at </a:t>
            </a:r>
            <a:r>
              <a:rPr lang="en-US" sz="1700" dirty="0" err="1"/>
              <a:t>Gangasagar</a:t>
            </a:r>
            <a:r>
              <a:rPr lang="en-US" sz="1700" dirty="0"/>
              <a:t> Island </a:t>
            </a:r>
          </a:p>
          <a:p>
            <a:pPr marL="342900" indent="-342900" algn="just">
              <a:buFont typeface="Wingdings" panose="05000000000000000000" charset="0"/>
              <a:buChar char="§"/>
            </a:pPr>
            <a:r>
              <a:rPr lang="en-US" sz="1700" b="1" u="sng" dirty="0">
                <a:solidFill>
                  <a:srgbClr val="FF0000"/>
                </a:solidFill>
              </a:rPr>
              <a:t>5G NIB with </a:t>
            </a:r>
            <a:r>
              <a:rPr lang="en-US" sz="1700" b="1" u="sng" dirty="0" smtClean="0">
                <a:solidFill>
                  <a:srgbClr val="FF0000"/>
                </a:solidFill>
              </a:rPr>
              <a:t>Three </a:t>
            </a:r>
            <a:r>
              <a:rPr lang="en-US" sz="1700" b="1" u="sng" dirty="0">
                <a:solidFill>
                  <a:srgbClr val="FF0000"/>
                </a:solidFill>
              </a:rPr>
              <a:t>CELLs Use cases </a:t>
            </a:r>
            <a:r>
              <a:rPr lang="en-US" sz="1700" b="1" u="sng" dirty="0">
                <a:sym typeface="+mn-ea"/>
              </a:rPr>
              <a:t>during  Long Stretch of Journey over Sea Water Channel: </a:t>
            </a:r>
            <a:r>
              <a:rPr lang="en-US" sz="1700" b="1" u="sng" dirty="0"/>
              <a:t>:</a:t>
            </a:r>
          </a:p>
          <a:p>
            <a:pPr algn="just"/>
            <a:r>
              <a:rPr lang="en-US" sz="1700" dirty="0"/>
              <a:t>Ensuring Service Continuity in </a:t>
            </a:r>
            <a:r>
              <a:rPr lang="en-US" sz="1700" dirty="0">
                <a:solidFill>
                  <a:srgbClr val="FF0000"/>
                </a:solidFill>
              </a:rPr>
              <a:t>Integrated Terrestrial and Non-Terrestrial Network (TN-NTN)</a:t>
            </a:r>
            <a:r>
              <a:rPr lang="en-US" sz="1700" dirty="0"/>
              <a:t> and Use Cases in Water Vehicles with Infotainment, </a:t>
            </a:r>
            <a:r>
              <a:rPr lang="en-US" sz="1700" dirty="0" err="1"/>
              <a:t>IoT</a:t>
            </a:r>
            <a:r>
              <a:rPr lang="en-US" sz="1700" dirty="0"/>
              <a:t> and </a:t>
            </a:r>
            <a:r>
              <a:rPr lang="en-US" sz="1700" dirty="0" err="1"/>
              <a:t>IoV</a:t>
            </a:r>
            <a:r>
              <a:rPr lang="en-US" sz="1700" dirty="0"/>
              <a:t> services </a:t>
            </a:r>
          </a:p>
          <a:p>
            <a:pPr marL="342900" indent="-342900" algn="just">
              <a:buFont typeface="Wingdings" panose="05000000000000000000" charset="0"/>
              <a:buChar char="§"/>
            </a:pPr>
            <a:r>
              <a:rPr lang="en-US" sz="1700" b="1" u="sng" dirty="0">
                <a:solidFill>
                  <a:srgbClr val="FF0000"/>
                </a:solidFill>
              </a:rPr>
              <a:t>5G NIB with </a:t>
            </a:r>
            <a:r>
              <a:rPr lang="en-US" sz="1700" b="1" u="sng" dirty="0" smtClean="0">
                <a:solidFill>
                  <a:srgbClr val="FF0000"/>
                </a:solidFill>
              </a:rPr>
              <a:t>Five </a:t>
            </a:r>
            <a:r>
              <a:rPr lang="en-US" sz="1700" b="1" u="sng" dirty="0">
                <a:solidFill>
                  <a:srgbClr val="FF0000"/>
                </a:solidFill>
              </a:rPr>
              <a:t>CELLs Use cases </a:t>
            </a:r>
            <a:r>
              <a:rPr lang="en-US" sz="1700" b="1" u="sng" dirty="0"/>
              <a:t>for above service extension </a:t>
            </a:r>
            <a:r>
              <a:rPr lang="en-US" sz="1700" b="1" u="sng" dirty="0">
                <a:sym typeface="+mn-ea"/>
              </a:rPr>
              <a:t>at or nearby  areas surrounding </a:t>
            </a:r>
            <a:r>
              <a:rPr lang="en-US" sz="1700" b="1" u="sng" dirty="0" err="1">
                <a:sym typeface="+mn-ea"/>
              </a:rPr>
              <a:t>Gangasagar</a:t>
            </a:r>
            <a:r>
              <a:rPr lang="en-US" sz="1700" b="1" u="sng" dirty="0">
                <a:sym typeface="+mn-ea"/>
              </a:rPr>
              <a:t> Island</a:t>
            </a:r>
            <a:r>
              <a:rPr lang="en-US" sz="1700" b="1" u="sng" dirty="0"/>
              <a:t>:</a:t>
            </a:r>
          </a:p>
          <a:p>
            <a:pPr algn="just"/>
            <a:r>
              <a:rPr lang="en-US" sz="1700" dirty="0"/>
              <a:t>Design and Implementation of </a:t>
            </a:r>
            <a:r>
              <a:rPr lang="en-US" sz="1700" b="1" dirty="0"/>
              <a:t>5G-Advanced</a:t>
            </a:r>
            <a:r>
              <a:rPr lang="en-US" sz="1700" dirty="0"/>
              <a:t> </a:t>
            </a:r>
            <a:r>
              <a:rPr lang="en-US" sz="1700" b="1" dirty="0"/>
              <a:t>Infrastructure </a:t>
            </a:r>
            <a:r>
              <a:rPr lang="en-US" sz="1700" b="1" dirty="0" smtClean="0"/>
              <a:t>2.0 </a:t>
            </a:r>
            <a:r>
              <a:rPr lang="en-US" sz="1700" dirty="0" smtClean="0"/>
              <a:t>based </a:t>
            </a:r>
            <a:r>
              <a:rPr lang="en-US" sz="1700" dirty="0"/>
              <a:t>Private Network at  nearby  areas surrounding </a:t>
            </a:r>
            <a:r>
              <a:rPr lang="en-US" sz="1700" dirty="0" err="1"/>
              <a:t>Gangasagar</a:t>
            </a:r>
            <a:r>
              <a:rPr lang="en-US" sz="1700" dirty="0"/>
              <a:t> Island </a:t>
            </a:r>
            <a:endParaRPr lang="en-US" sz="1700" dirty="0" smtClean="0"/>
          </a:p>
          <a:p>
            <a:pPr algn="just"/>
            <a:endParaRPr lang="en-US" sz="1600" dirty="0"/>
          </a:p>
          <a:p>
            <a:endParaRPr lang="en-US" sz="2800" u="sng" dirty="0" smtClean="0">
              <a:solidFill>
                <a:srgbClr val="0070C0"/>
              </a:solidFill>
            </a:endParaRPr>
          </a:p>
          <a:p>
            <a:pPr marL="457200" indent="-457200" algn="just">
              <a:buFont typeface="Wingdings" panose="05000000000000000000" pitchFamily="2" charset="2"/>
              <a:buChar char="q"/>
            </a:pPr>
            <a:endParaRPr lang="en-US" sz="2800" dirty="0" smtClean="0"/>
          </a:p>
          <a:p>
            <a:pPr marL="457200" indent="-457200" algn="just">
              <a:buFont typeface="Wingdings" panose="05000000000000000000" pitchFamily="2" charset="2"/>
              <a:buChar char="Ø"/>
            </a:pPr>
            <a:endParaRPr lang="en-US" sz="28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80060" y="260985"/>
            <a:ext cx="10363200" cy="718820"/>
          </a:xfrm>
        </p:spPr>
        <p:txBody>
          <a:bodyPr/>
          <a:lstStyle/>
          <a:p>
            <a:r>
              <a:rPr lang="en-US"/>
              <a:t>Outline of Presentation</a:t>
            </a:r>
          </a:p>
        </p:txBody>
      </p:sp>
      <p:sp>
        <p:nvSpPr>
          <p:cNvPr id="5" name="Text Box 4"/>
          <p:cNvSpPr txBox="1"/>
          <p:nvPr/>
        </p:nvSpPr>
        <p:spPr>
          <a:xfrm>
            <a:off x="496570" y="404495"/>
            <a:ext cx="11695430" cy="4401205"/>
          </a:xfrm>
          <a:prstGeom prst="rect">
            <a:avLst/>
          </a:prstGeom>
          <a:noFill/>
        </p:spPr>
        <p:txBody>
          <a:bodyPr wrap="square" rtlCol="0">
            <a:spAutoFit/>
          </a:bodyPr>
          <a:lstStyle/>
          <a:p>
            <a:pPr algn="l" eaLnBrk="1" hangingPunct="1">
              <a:buSzPct val="85000"/>
              <a:buFont typeface="Wingdings" panose="05000000000000000000" charset="0"/>
            </a:pPr>
            <a:endParaRPr lang="en-US" altLang="en-US" sz="2800" dirty="0">
              <a:gradFill>
                <a:gsLst>
                  <a:gs pos="0">
                    <a:srgbClr val="007BD3"/>
                  </a:gs>
                  <a:gs pos="100000">
                    <a:srgbClr val="034373"/>
                  </a:gs>
                </a:gsLst>
                <a:lin scaled="0"/>
              </a:gradFill>
              <a:sym typeface="+mn-ea"/>
            </a:endParaRPr>
          </a:p>
          <a:p>
            <a:pPr marL="285750" indent="-285750" algn="l" eaLnBrk="1" hangingPunct="1">
              <a:buSzPct val="85000"/>
              <a:buFont typeface="Wingdings" panose="05000000000000000000" charset="0"/>
              <a:buChar char="o"/>
            </a:pPr>
            <a:r>
              <a:rPr lang="en-US" altLang="en-US" sz="2800" dirty="0">
                <a:gradFill>
                  <a:gsLst>
                    <a:gs pos="0">
                      <a:srgbClr val="007BD3"/>
                    </a:gs>
                    <a:gs pos="100000">
                      <a:srgbClr val="034373"/>
                    </a:gs>
                  </a:gsLst>
                  <a:lin scaled="0"/>
                </a:gradFill>
                <a:sym typeface="+mn-ea"/>
              </a:rPr>
              <a:t> </a:t>
            </a:r>
            <a:r>
              <a:rPr lang="en-US" altLang="en-US" sz="2800" b="1" dirty="0" smtClean="0">
                <a:solidFill>
                  <a:srgbClr val="FF0000"/>
                </a:solidFill>
                <a:sym typeface="+mn-ea"/>
              </a:rPr>
              <a:t>Problem of Radio </a:t>
            </a:r>
            <a:r>
              <a:rPr lang="en-US" altLang="en-US" sz="2800" b="1" dirty="0">
                <a:solidFill>
                  <a:srgbClr val="FF0000"/>
                </a:solidFill>
                <a:sym typeface="+mn-ea"/>
              </a:rPr>
              <a:t>Wave Propagation</a:t>
            </a:r>
            <a:r>
              <a:rPr lang="en-US" altLang="en-US" sz="2800" dirty="0">
                <a:gradFill>
                  <a:gsLst>
                    <a:gs pos="0">
                      <a:srgbClr val="007BD3"/>
                    </a:gs>
                    <a:gs pos="100000">
                      <a:srgbClr val="034373"/>
                    </a:gs>
                  </a:gsLst>
                  <a:lin scaled="0"/>
                </a:gradFill>
                <a:sym typeface="+mn-ea"/>
              </a:rPr>
              <a:t> : Case Study of a Specific Wireless Channel</a:t>
            </a:r>
            <a:r>
              <a:rPr lang="en-US" altLang="en-US" sz="2800" dirty="0" smtClean="0">
                <a:gradFill>
                  <a:gsLst>
                    <a:gs pos="0">
                      <a:srgbClr val="007BD3"/>
                    </a:gs>
                    <a:gs pos="100000">
                      <a:srgbClr val="034373"/>
                    </a:gs>
                  </a:gsLst>
                  <a:lin scaled="0"/>
                </a:gradFill>
                <a:sym typeface="+mn-ea"/>
              </a:rPr>
              <a:t>.</a:t>
            </a:r>
          </a:p>
          <a:p>
            <a:pPr marL="285750" indent="-285750">
              <a:buSzPct val="85000"/>
              <a:buFont typeface="Wingdings" panose="05000000000000000000" charset="0"/>
              <a:buChar char="o"/>
            </a:pPr>
            <a:r>
              <a:rPr lang="en-US" altLang="en-US" sz="2800" b="1" dirty="0">
                <a:gradFill>
                  <a:gsLst>
                    <a:gs pos="0">
                      <a:srgbClr val="007BD3"/>
                    </a:gs>
                    <a:gs pos="100000">
                      <a:srgbClr val="034373"/>
                    </a:gs>
                  </a:gsLst>
                  <a:lin scaled="0"/>
                </a:gradFill>
                <a:sym typeface="+mn-ea"/>
              </a:rPr>
              <a:t> Solution</a:t>
            </a:r>
            <a:r>
              <a:rPr lang="en-US" altLang="en-US" sz="2800" dirty="0">
                <a:gradFill>
                  <a:gsLst>
                    <a:gs pos="0">
                      <a:srgbClr val="007BD3"/>
                    </a:gs>
                    <a:gs pos="100000">
                      <a:srgbClr val="034373"/>
                    </a:gs>
                  </a:gsLst>
                  <a:lin scaled="0"/>
                </a:gradFill>
                <a:sym typeface="+mn-ea"/>
              </a:rPr>
              <a:t> </a:t>
            </a:r>
            <a:r>
              <a:rPr lang="en-US" altLang="en-US" sz="2800" dirty="0" smtClean="0">
                <a:gradFill>
                  <a:gsLst>
                    <a:gs pos="0">
                      <a:srgbClr val="007BD3"/>
                    </a:gs>
                    <a:gs pos="100000">
                      <a:srgbClr val="034373"/>
                    </a:gs>
                  </a:gsLst>
                  <a:lin scaled="0"/>
                </a:gradFill>
                <a:sym typeface="+mn-ea"/>
              </a:rPr>
              <a:t>for performance restoration</a:t>
            </a:r>
            <a:r>
              <a:rPr lang="en-US" altLang="en-US" sz="2800" dirty="0" smtClean="0">
                <a:sym typeface="+mn-ea"/>
              </a:rPr>
              <a:t> </a:t>
            </a:r>
            <a:r>
              <a:rPr lang="en-US" altLang="en-US" sz="2800" dirty="0" smtClean="0">
                <a:solidFill>
                  <a:schemeClr val="tx1"/>
                </a:solidFill>
                <a:sym typeface="+mn-ea"/>
              </a:rPr>
              <a:t>against </a:t>
            </a:r>
            <a:r>
              <a:rPr lang="en-US" altLang="en-US" sz="2800" dirty="0">
                <a:solidFill>
                  <a:schemeClr val="tx1"/>
                </a:solidFill>
                <a:sym typeface="+mn-ea"/>
              </a:rPr>
              <a:t>Problem of Radio Wave Propagation using Artificial Intelligence in 3GPP 5G-Advanced </a:t>
            </a:r>
            <a:r>
              <a:rPr lang="en-US" altLang="en-US" sz="2800" dirty="0" smtClean="0">
                <a:gradFill>
                  <a:gsLst>
                    <a:gs pos="0">
                      <a:srgbClr val="007BD3"/>
                    </a:gs>
                    <a:gs pos="100000">
                      <a:srgbClr val="034373"/>
                    </a:gs>
                  </a:gsLst>
                  <a:lin scaled="0"/>
                </a:gradFill>
                <a:sym typeface="+mn-ea"/>
              </a:rPr>
              <a:t> </a:t>
            </a:r>
          </a:p>
          <a:p>
            <a:pPr marL="457200" indent="-457200" algn="l" eaLnBrk="1" hangingPunct="1">
              <a:buSzPct val="85000"/>
              <a:buFont typeface="Wingdings" panose="05000000000000000000" charset="0"/>
              <a:buChar char="Ø"/>
            </a:pPr>
            <a:r>
              <a:rPr lang="en-US" altLang="en-US" sz="2800" dirty="0" smtClean="0">
                <a:gradFill>
                  <a:gsLst>
                    <a:gs pos="0">
                      <a:srgbClr val="007BD3"/>
                    </a:gs>
                    <a:gs pos="100000">
                      <a:srgbClr val="034373"/>
                    </a:gs>
                  </a:gsLst>
                  <a:lin scaled="0"/>
                </a:gradFill>
                <a:sym typeface="+mn-ea"/>
              </a:rPr>
              <a:t>Webinar </a:t>
            </a:r>
            <a:r>
              <a:rPr lang="en-US" altLang="en-US" sz="2800" dirty="0">
                <a:gradFill>
                  <a:gsLst>
                    <a:gs pos="0">
                      <a:srgbClr val="007BD3"/>
                    </a:gs>
                    <a:gs pos="100000">
                      <a:srgbClr val="034373"/>
                    </a:gs>
                  </a:gsLst>
                  <a:lin scaled="0"/>
                </a:gradFill>
                <a:sym typeface="+mn-ea"/>
              </a:rPr>
              <a:t>by R&amp;S : Towards an AI-native air interface in </a:t>
            </a:r>
            <a:r>
              <a:rPr lang="en-US" altLang="en-US" sz="2800" dirty="0" smtClean="0">
                <a:gradFill>
                  <a:gsLst>
                    <a:gs pos="0">
                      <a:srgbClr val="007BD3"/>
                    </a:gs>
                    <a:gs pos="100000">
                      <a:srgbClr val="034373"/>
                    </a:gs>
                  </a:gsLst>
                  <a:lin scaled="0"/>
                </a:gradFill>
                <a:sym typeface="+mn-ea"/>
              </a:rPr>
              <a:t>6G</a:t>
            </a:r>
          </a:p>
          <a:p>
            <a:pPr marL="457200" indent="-457200" algn="l" eaLnBrk="1" hangingPunct="1">
              <a:buSzPct val="85000"/>
              <a:buFont typeface="Wingdings" panose="05000000000000000000" charset="0"/>
              <a:buChar char="o"/>
            </a:pPr>
            <a:r>
              <a:rPr lang="en-US" altLang="en-US" sz="2800" dirty="0" smtClean="0">
                <a:gradFill>
                  <a:gsLst>
                    <a:gs pos="0">
                      <a:srgbClr val="007BD3"/>
                    </a:gs>
                    <a:gs pos="100000">
                      <a:srgbClr val="034373"/>
                    </a:gs>
                  </a:gsLst>
                  <a:lin scaled="0"/>
                </a:gradFill>
                <a:sym typeface="+mn-ea"/>
              </a:rPr>
              <a:t>IIIT Kalyani work  ‘</a:t>
            </a:r>
            <a:r>
              <a:rPr lang="en-US" sz="2800" b="1" u="sng" dirty="0">
                <a:gradFill>
                  <a:gsLst>
                    <a:gs pos="0">
                      <a:srgbClr val="E30000"/>
                    </a:gs>
                    <a:gs pos="100000">
                      <a:srgbClr val="760303"/>
                    </a:gs>
                  </a:gsLst>
                  <a:lin scaled="0"/>
                </a:gradFill>
                <a:sym typeface="+mn-ea"/>
              </a:rPr>
              <a:t> </a:t>
            </a:r>
            <a:r>
              <a:rPr lang="en-US" sz="2800" b="1" u="sng" dirty="0">
                <a:solidFill>
                  <a:srgbClr val="00B050"/>
                </a:solidFill>
                <a:sym typeface="+mn-ea"/>
              </a:rPr>
              <a:t>Smart Island </a:t>
            </a:r>
            <a:r>
              <a:rPr lang="en-US" sz="2800" b="1" u="sng" dirty="0">
                <a:solidFill>
                  <a:srgbClr val="00B0F0"/>
                </a:solidFill>
                <a:sym typeface="+mn-ea"/>
              </a:rPr>
              <a:t>Project ’ and realization of </a:t>
            </a:r>
            <a:r>
              <a:rPr lang="en-US" sz="2800" b="1" u="sng" dirty="0" smtClean="0">
                <a:solidFill>
                  <a:srgbClr val="FF0000"/>
                </a:solidFill>
                <a:sym typeface="+mn-ea"/>
              </a:rPr>
              <a:t>5G NIB with One Cell </a:t>
            </a:r>
            <a:r>
              <a:rPr lang="en-US" sz="2800" b="1" u="sng" dirty="0">
                <a:solidFill>
                  <a:srgbClr val="FF0000"/>
                </a:solidFill>
                <a:sym typeface="+mn-ea"/>
              </a:rPr>
              <a:t>Use Case</a:t>
            </a:r>
          </a:p>
          <a:p>
            <a:pPr marL="457200" indent="-457200" algn="l" eaLnBrk="1" hangingPunct="1">
              <a:buSzPct val="85000"/>
              <a:buFont typeface="Wingdings" panose="05000000000000000000" charset="0"/>
              <a:buChar char="o"/>
            </a:pPr>
            <a:r>
              <a:rPr lang="en-US" altLang="en-US" sz="2800" dirty="0" smtClean="0">
                <a:gradFill>
                  <a:gsLst>
                    <a:gs pos="0">
                      <a:srgbClr val="007BD3"/>
                    </a:gs>
                    <a:gs pos="100000">
                      <a:srgbClr val="034373"/>
                    </a:gs>
                  </a:gsLst>
                  <a:lin scaled="0"/>
                </a:gradFill>
                <a:sym typeface="+mn-ea"/>
              </a:rPr>
              <a:t> Compare R&amp;S work ‘</a:t>
            </a:r>
            <a:r>
              <a:rPr lang="en-US" altLang="en-US" sz="2800" dirty="0">
                <a:gradFill>
                  <a:gsLst>
                    <a:gs pos="0">
                      <a:srgbClr val="007BD3"/>
                    </a:gs>
                    <a:gs pos="100000">
                      <a:srgbClr val="034373"/>
                    </a:gs>
                  </a:gsLst>
                  <a:lin scaled="0"/>
                </a:gradFill>
                <a:sym typeface="+mn-ea"/>
              </a:rPr>
              <a:t>AI-native air interface in </a:t>
            </a:r>
            <a:r>
              <a:rPr lang="en-US" altLang="en-US" sz="2800" dirty="0" smtClean="0">
                <a:gradFill>
                  <a:gsLst>
                    <a:gs pos="0">
                      <a:srgbClr val="007BD3"/>
                    </a:gs>
                    <a:gs pos="100000">
                      <a:srgbClr val="034373"/>
                    </a:gs>
                  </a:gsLst>
                  <a:lin scaled="0"/>
                </a:gradFill>
                <a:sym typeface="+mn-ea"/>
              </a:rPr>
              <a:t>6G’ with IIIT Kalyani work  ‘</a:t>
            </a:r>
            <a:r>
              <a:rPr lang="en-US" sz="2800" b="1" u="sng" dirty="0">
                <a:gradFill>
                  <a:gsLst>
                    <a:gs pos="0">
                      <a:srgbClr val="E30000"/>
                    </a:gs>
                    <a:gs pos="100000">
                      <a:srgbClr val="760303"/>
                    </a:gs>
                  </a:gsLst>
                  <a:lin scaled="0"/>
                </a:gradFill>
                <a:sym typeface="+mn-ea"/>
              </a:rPr>
              <a:t> </a:t>
            </a:r>
            <a:r>
              <a:rPr lang="en-US" sz="2800" b="1" u="sng" dirty="0">
                <a:solidFill>
                  <a:srgbClr val="00B050"/>
                </a:solidFill>
                <a:sym typeface="+mn-ea"/>
              </a:rPr>
              <a:t>Smart Island </a:t>
            </a:r>
            <a:r>
              <a:rPr lang="en-US" sz="2800" b="1" u="sng" dirty="0">
                <a:solidFill>
                  <a:srgbClr val="00B0F0"/>
                </a:solidFill>
                <a:sym typeface="+mn-ea"/>
              </a:rPr>
              <a:t>Project ’ </a:t>
            </a:r>
            <a:endParaRPr lang="en-US" altLang="en-US" sz="2800" dirty="0">
              <a:gradFill>
                <a:gsLst>
                  <a:gs pos="0">
                    <a:srgbClr val="007BD3"/>
                  </a:gs>
                  <a:gs pos="100000">
                    <a:srgbClr val="034373"/>
                  </a:gs>
                </a:gsLst>
                <a:lin scaled="0"/>
              </a:gradFill>
              <a:sym typeface="+mn-ea"/>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80060" y="260985"/>
            <a:ext cx="10363200" cy="718820"/>
          </a:xfrm>
        </p:spPr>
        <p:txBody>
          <a:bodyPr/>
          <a:lstStyle/>
          <a:p>
            <a:r>
              <a:rPr lang="en-US"/>
              <a:t>Outline of Presentation</a:t>
            </a:r>
          </a:p>
        </p:txBody>
      </p:sp>
      <p:sp>
        <p:nvSpPr>
          <p:cNvPr id="5" name="Text Box 4"/>
          <p:cNvSpPr txBox="1"/>
          <p:nvPr/>
        </p:nvSpPr>
        <p:spPr>
          <a:xfrm>
            <a:off x="496570" y="404495"/>
            <a:ext cx="11695430" cy="4401205"/>
          </a:xfrm>
          <a:prstGeom prst="rect">
            <a:avLst/>
          </a:prstGeom>
          <a:noFill/>
        </p:spPr>
        <p:txBody>
          <a:bodyPr wrap="square" rtlCol="0">
            <a:spAutoFit/>
          </a:bodyPr>
          <a:lstStyle/>
          <a:p>
            <a:pPr algn="l" eaLnBrk="1" hangingPunct="1">
              <a:buSzPct val="85000"/>
              <a:buFont typeface="Wingdings" panose="05000000000000000000" charset="0"/>
            </a:pPr>
            <a:endParaRPr lang="en-US" altLang="en-US" sz="2800" dirty="0">
              <a:gradFill>
                <a:gsLst>
                  <a:gs pos="0">
                    <a:srgbClr val="007BD3"/>
                  </a:gs>
                  <a:gs pos="100000">
                    <a:srgbClr val="034373"/>
                  </a:gs>
                </a:gsLst>
                <a:lin scaled="0"/>
              </a:gradFill>
              <a:sym typeface="+mn-ea"/>
            </a:endParaRPr>
          </a:p>
          <a:p>
            <a:pPr marL="285750" indent="-285750" algn="l" eaLnBrk="1" hangingPunct="1">
              <a:buSzPct val="85000"/>
              <a:buFont typeface="Wingdings" panose="05000000000000000000" charset="0"/>
              <a:buChar char="o"/>
            </a:pPr>
            <a:r>
              <a:rPr lang="en-US" altLang="en-US" sz="2800" dirty="0">
                <a:gradFill>
                  <a:gsLst>
                    <a:gs pos="0">
                      <a:srgbClr val="007BD3"/>
                    </a:gs>
                    <a:gs pos="100000">
                      <a:srgbClr val="034373"/>
                    </a:gs>
                  </a:gsLst>
                  <a:lin scaled="0"/>
                </a:gradFill>
                <a:sym typeface="+mn-ea"/>
              </a:rPr>
              <a:t> </a:t>
            </a:r>
            <a:r>
              <a:rPr lang="en-US" altLang="en-US" sz="2800" b="1" dirty="0" smtClean="0">
                <a:solidFill>
                  <a:srgbClr val="FF0000"/>
                </a:solidFill>
                <a:sym typeface="+mn-ea"/>
              </a:rPr>
              <a:t>Problem of Radio </a:t>
            </a:r>
            <a:r>
              <a:rPr lang="en-US" altLang="en-US" sz="2800" b="1" dirty="0">
                <a:solidFill>
                  <a:srgbClr val="FF0000"/>
                </a:solidFill>
                <a:sym typeface="+mn-ea"/>
              </a:rPr>
              <a:t>Wave Propagation</a:t>
            </a:r>
            <a:r>
              <a:rPr lang="en-US" altLang="en-US" sz="2800" dirty="0">
                <a:gradFill>
                  <a:gsLst>
                    <a:gs pos="0">
                      <a:srgbClr val="007BD3"/>
                    </a:gs>
                    <a:gs pos="100000">
                      <a:srgbClr val="034373"/>
                    </a:gs>
                  </a:gsLst>
                  <a:lin scaled="0"/>
                </a:gradFill>
                <a:sym typeface="+mn-ea"/>
              </a:rPr>
              <a:t> : Case Study of a Specific Wireless Channel</a:t>
            </a:r>
            <a:r>
              <a:rPr lang="en-US" altLang="en-US" sz="2800" dirty="0" smtClean="0">
                <a:gradFill>
                  <a:gsLst>
                    <a:gs pos="0">
                      <a:srgbClr val="007BD3"/>
                    </a:gs>
                    <a:gs pos="100000">
                      <a:srgbClr val="034373"/>
                    </a:gs>
                  </a:gsLst>
                  <a:lin scaled="0"/>
                </a:gradFill>
                <a:sym typeface="+mn-ea"/>
              </a:rPr>
              <a:t>.</a:t>
            </a:r>
          </a:p>
          <a:p>
            <a:pPr marL="285750" indent="-285750">
              <a:buSzPct val="85000"/>
              <a:buFont typeface="Wingdings" panose="05000000000000000000" charset="0"/>
              <a:buChar char="o"/>
            </a:pPr>
            <a:r>
              <a:rPr lang="en-US" altLang="en-US" sz="2800" b="1" dirty="0">
                <a:gradFill>
                  <a:gsLst>
                    <a:gs pos="0">
                      <a:srgbClr val="007BD3"/>
                    </a:gs>
                    <a:gs pos="100000">
                      <a:srgbClr val="034373"/>
                    </a:gs>
                  </a:gsLst>
                  <a:lin scaled="0"/>
                </a:gradFill>
                <a:sym typeface="+mn-ea"/>
              </a:rPr>
              <a:t> Solution</a:t>
            </a:r>
            <a:r>
              <a:rPr lang="en-US" altLang="en-US" sz="2800" dirty="0">
                <a:gradFill>
                  <a:gsLst>
                    <a:gs pos="0">
                      <a:srgbClr val="007BD3"/>
                    </a:gs>
                    <a:gs pos="100000">
                      <a:srgbClr val="034373"/>
                    </a:gs>
                  </a:gsLst>
                  <a:lin scaled="0"/>
                </a:gradFill>
                <a:sym typeface="+mn-ea"/>
              </a:rPr>
              <a:t> </a:t>
            </a:r>
            <a:r>
              <a:rPr lang="en-US" altLang="en-US" sz="2800" dirty="0" smtClean="0">
                <a:gradFill>
                  <a:gsLst>
                    <a:gs pos="0">
                      <a:srgbClr val="007BD3"/>
                    </a:gs>
                    <a:gs pos="100000">
                      <a:srgbClr val="034373"/>
                    </a:gs>
                  </a:gsLst>
                  <a:lin scaled="0"/>
                </a:gradFill>
                <a:sym typeface="+mn-ea"/>
              </a:rPr>
              <a:t>for performance restoration</a:t>
            </a:r>
            <a:r>
              <a:rPr lang="en-US" altLang="en-US" sz="2800" dirty="0" smtClean="0">
                <a:sym typeface="+mn-ea"/>
              </a:rPr>
              <a:t> </a:t>
            </a:r>
            <a:r>
              <a:rPr lang="en-US" altLang="en-US" sz="2800" dirty="0" smtClean="0">
                <a:solidFill>
                  <a:schemeClr val="tx1"/>
                </a:solidFill>
                <a:sym typeface="+mn-ea"/>
              </a:rPr>
              <a:t>against </a:t>
            </a:r>
            <a:r>
              <a:rPr lang="en-US" altLang="en-US" sz="2800" dirty="0">
                <a:solidFill>
                  <a:schemeClr val="tx1"/>
                </a:solidFill>
                <a:sym typeface="+mn-ea"/>
              </a:rPr>
              <a:t>Problem of Radio Wave Propagation using Artificial Intelligence in 3GPP 5G-Advanced </a:t>
            </a:r>
            <a:r>
              <a:rPr lang="en-US" altLang="en-US" sz="2800" dirty="0" smtClean="0">
                <a:gradFill>
                  <a:gsLst>
                    <a:gs pos="0">
                      <a:srgbClr val="007BD3"/>
                    </a:gs>
                    <a:gs pos="100000">
                      <a:srgbClr val="034373"/>
                    </a:gs>
                  </a:gsLst>
                  <a:lin scaled="0"/>
                </a:gradFill>
                <a:sym typeface="+mn-ea"/>
              </a:rPr>
              <a:t> </a:t>
            </a:r>
          </a:p>
          <a:p>
            <a:pPr marL="457200" indent="-457200" algn="l" eaLnBrk="1" hangingPunct="1">
              <a:buSzPct val="85000"/>
              <a:buFont typeface="Wingdings" panose="05000000000000000000" charset="0"/>
              <a:buChar char="Ø"/>
            </a:pPr>
            <a:r>
              <a:rPr lang="en-US" altLang="en-US" sz="2800" dirty="0" smtClean="0">
                <a:gradFill>
                  <a:gsLst>
                    <a:gs pos="0">
                      <a:srgbClr val="007BD3"/>
                    </a:gs>
                    <a:gs pos="100000">
                      <a:srgbClr val="034373"/>
                    </a:gs>
                  </a:gsLst>
                  <a:lin scaled="0"/>
                </a:gradFill>
                <a:sym typeface="+mn-ea"/>
              </a:rPr>
              <a:t>Webinar </a:t>
            </a:r>
            <a:r>
              <a:rPr lang="en-US" altLang="en-US" sz="2800" dirty="0">
                <a:gradFill>
                  <a:gsLst>
                    <a:gs pos="0">
                      <a:srgbClr val="007BD3"/>
                    </a:gs>
                    <a:gs pos="100000">
                      <a:srgbClr val="034373"/>
                    </a:gs>
                  </a:gsLst>
                  <a:lin scaled="0"/>
                </a:gradFill>
                <a:sym typeface="+mn-ea"/>
              </a:rPr>
              <a:t>by R&amp;S : Towards an AI-native air interface in </a:t>
            </a:r>
            <a:r>
              <a:rPr lang="en-US" altLang="en-US" sz="2800" dirty="0" smtClean="0">
                <a:gradFill>
                  <a:gsLst>
                    <a:gs pos="0">
                      <a:srgbClr val="007BD3"/>
                    </a:gs>
                    <a:gs pos="100000">
                      <a:srgbClr val="034373"/>
                    </a:gs>
                  </a:gsLst>
                  <a:lin scaled="0"/>
                </a:gradFill>
                <a:sym typeface="+mn-ea"/>
              </a:rPr>
              <a:t>6G</a:t>
            </a:r>
          </a:p>
          <a:p>
            <a:pPr marL="457200" indent="-457200" algn="l" eaLnBrk="1" hangingPunct="1">
              <a:buSzPct val="85000"/>
              <a:buFont typeface="Wingdings" panose="05000000000000000000" charset="0"/>
              <a:buChar char="o"/>
            </a:pPr>
            <a:r>
              <a:rPr lang="en-US" altLang="en-US" sz="2800" dirty="0" smtClean="0">
                <a:gradFill>
                  <a:gsLst>
                    <a:gs pos="0">
                      <a:srgbClr val="007BD3"/>
                    </a:gs>
                    <a:gs pos="100000">
                      <a:srgbClr val="034373"/>
                    </a:gs>
                  </a:gsLst>
                  <a:lin scaled="0"/>
                </a:gradFill>
                <a:sym typeface="+mn-ea"/>
              </a:rPr>
              <a:t>IIIT Kalyani work  ‘</a:t>
            </a:r>
            <a:r>
              <a:rPr lang="en-US" sz="2800" b="1" u="sng" dirty="0">
                <a:gradFill>
                  <a:gsLst>
                    <a:gs pos="0">
                      <a:srgbClr val="E30000"/>
                    </a:gs>
                    <a:gs pos="100000">
                      <a:srgbClr val="760303"/>
                    </a:gs>
                  </a:gsLst>
                  <a:lin scaled="0"/>
                </a:gradFill>
                <a:sym typeface="+mn-ea"/>
              </a:rPr>
              <a:t> </a:t>
            </a:r>
            <a:r>
              <a:rPr lang="en-US" sz="2800" b="1" u="sng" dirty="0">
                <a:solidFill>
                  <a:srgbClr val="00B050"/>
                </a:solidFill>
                <a:sym typeface="+mn-ea"/>
              </a:rPr>
              <a:t>Smart Island </a:t>
            </a:r>
            <a:r>
              <a:rPr lang="en-US" sz="2800" b="1" u="sng" dirty="0">
                <a:solidFill>
                  <a:srgbClr val="00B0F0"/>
                </a:solidFill>
                <a:sym typeface="+mn-ea"/>
              </a:rPr>
              <a:t>Project ’ and realization of </a:t>
            </a:r>
            <a:r>
              <a:rPr lang="en-US" sz="2800" b="1" u="sng" dirty="0" smtClean="0">
                <a:solidFill>
                  <a:srgbClr val="FF0000"/>
                </a:solidFill>
                <a:sym typeface="+mn-ea"/>
              </a:rPr>
              <a:t>5G NIB with One Cell </a:t>
            </a:r>
            <a:r>
              <a:rPr lang="en-US" sz="2800" b="1" u="sng" dirty="0">
                <a:solidFill>
                  <a:srgbClr val="FF0000"/>
                </a:solidFill>
                <a:sym typeface="+mn-ea"/>
              </a:rPr>
              <a:t>Use Case</a:t>
            </a:r>
          </a:p>
          <a:p>
            <a:pPr marL="457200" indent="-457200" algn="l" eaLnBrk="1" hangingPunct="1">
              <a:buSzPct val="85000"/>
              <a:buFont typeface="Wingdings" panose="05000000000000000000" charset="0"/>
              <a:buChar char="o"/>
            </a:pPr>
            <a:r>
              <a:rPr lang="en-US" altLang="en-US" sz="2800" dirty="0" smtClean="0">
                <a:gradFill>
                  <a:gsLst>
                    <a:gs pos="0">
                      <a:srgbClr val="007BD3"/>
                    </a:gs>
                    <a:gs pos="100000">
                      <a:srgbClr val="034373"/>
                    </a:gs>
                  </a:gsLst>
                  <a:lin scaled="0"/>
                </a:gradFill>
                <a:sym typeface="+mn-ea"/>
              </a:rPr>
              <a:t> Compare R&amp;S work ‘</a:t>
            </a:r>
            <a:r>
              <a:rPr lang="en-US" altLang="en-US" sz="2800" dirty="0">
                <a:gradFill>
                  <a:gsLst>
                    <a:gs pos="0">
                      <a:srgbClr val="007BD3"/>
                    </a:gs>
                    <a:gs pos="100000">
                      <a:srgbClr val="034373"/>
                    </a:gs>
                  </a:gsLst>
                  <a:lin scaled="0"/>
                </a:gradFill>
                <a:sym typeface="+mn-ea"/>
              </a:rPr>
              <a:t>AI-native air interface in </a:t>
            </a:r>
            <a:r>
              <a:rPr lang="en-US" altLang="en-US" sz="2800" dirty="0" smtClean="0">
                <a:gradFill>
                  <a:gsLst>
                    <a:gs pos="0">
                      <a:srgbClr val="007BD3"/>
                    </a:gs>
                    <a:gs pos="100000">
                      <a:srgbClr val="034373"/>
                    </a:gs>
                  </a:gsLst>
                  <a:lin scaled="0"/>
                </a:gradFill>
                <a:sym typeface="+mn-ea"/>
              </a:rPr>
              <a:t>6G’ with IIIT Kalyani work  ‘</a:t>
            </a:r>
            <a:r>
              <a:rPr lang="en-US" sz="2800" b="1" u="sng" dirty="0">
                <a:gradFill>
                  <a:gsLst>
                    <a:gs pos="0">
                      <a:srgbClr val="E30000"/>
                    </a:gs>
                    <a:gs pos="100000">
                      <a:srgbClr val="760303"/>
                    </a:gs>
                  </a:gsLst>
                  <a:lin scaled="0"/>
                </a:gradFill>
                <a:sym typeface="+mn-ea"/>
              </a:rPr>
              <a:t> </a:t>
            </a:r>
            <a:r>
              <a:rPr lang="en-US" sz="2800" b="1" u="sng" dirty="0">
                <a:solidFill>
                  <a:srgbClr val="00B050"/>
                </a:solidFill>
                <a:sym typeface="+mn-ea"/>
              </a:rPr>
              <a:t>Smart Island </a:t>
            </a:r>
            <a:r>
              <a:rPr lang="en-US" sz="2800" b="1" u="sng" dirty="0">
                <a:solidFill>
                  <a:srgbClr val="00B0F0"/>
                </a:solidFill>
                <a:sym typeface="+mn-ea"/>
              </a:rPr>
              <a:t>Project ’ </a:t>
            </a:r>
            <a:endParaRPr lang="en-US" altLang="en-US" sz="2800" dirty="0">
              <a:gradFill>
                <a:gsLst>
                  <a:gs pos="0">
                    <a:srgbClr val="007BD3"/>
                  </a:gs>
                  <a:gs pos="100000">
                    <a:srgbClr val="034373"/>
                  </a:gs>
                </a:gsLst>
                <a:lin scaled="0"/>
              </a:gradFill>
              <a:sym typeface="+mn-ea"/>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80060" y="260985"/>
            <a:ext cx="10363200" cy="718820"/>
          </a:xfrm>
        </p:spPr>
        <p:txBody>
          <a:bodyPr/>
          <a:lstStyle/>
          <a:p>
            <a:r>
              <a:rPr lang="en-US"/>
              <a:t>Outline of Presentation</a:t>
            </a:r>
          </a:p>
        </p:txBody>
      </p:sp>
      <p:sp>
        <p:nvSpPr>
          <p:cNvPr id="5" name="Text Box 4"/>
          <p:cNvSpPr txBox="1"/>
          <p:nvPr/>
        </p:nvSpPr>
        <p:spPr>
          <a:xfrm>
            <a:off x="509905" y="1285875"/>
            <a:ext cx="11695430" cy="4399915"/>
          </a:xfrm>
          <a:prstGeom prst="rect">
            <a:avLst/>
          </a:prstGeom>
          <a:noFill/>
        </p:spPr>
        <p:txBody>
          <a:bodyPr wrap="square" rtlCol="0">
            <a:spAutoFit/>
          </a:bodyPr>
          <a:lstStyle/>
          <a:p>
            <a:pPr marL="285750" indent="-285750" algn="l" eaLnBrk="1" hangingPunct="1">
              <a:buSzPct val="85000"/>
              <a:buFont typeface="Wingdings" panose="05000000000000000000" charset="0"/>
              <a:buChar char="o"/>
            </a:pPr>
            <a:r>
              <a:rPr lang="en-US" altLang="en-US" sz="2800" dirty="0">
                <a:gradFill>
                  <a:gsLst>
                    <a:gs pos="0">
                      <a:srgbClr val="007BD3"/>
                    </a:gs>
                    <a:gs pos="100000">
                      <a:srgbClr val="034373"/>
                    </a:gs>
                  </a:gsLst>
                  <a:lin scaled="0"/>
                </a:gradFill>
                <a:sym typeface="+mn-ea"/>
              </a:rPr>
              <a:t> </a:t>
            </a:r>
            <a:r>
              <a:rPr lang="en-US" altLang="en-US" sz="2800" dirty="0" smtClean="0">
                <a:gradFill>
                  <a:gsLst>
                    <a:gs pos="0">
                      <a:srgbClr val="007BD3"/>
                    </a:gs>
                    <a:gs pos="100000">
                      <a:srgbClr val="034373"/>
                    </a:gs>
                  </a:gsLst>
                  <a:lin scaled="0"/>
                </a:gradFill>
                <a:sym typeface="+mn-ea"/>
              </a:rPr>
              <a:t>Problem of Radio </a:t>
            </a:r>
            <a:r>
              <a:rPr lang="en-US" altLang="en-US" sz="2800" dirty="0">
                <a:gradFill>
                  <a:gsLst>
                    <a:gs pos="0">
                      <a:srgbClr val="007BD3"/>
                    </a:gs>
                    <a:gs pos="100000">
                      <a:srgbClr val="034373"/>
                    </a:gs>
                  </a:gsLst>
                  <a:lin scaled="0"/>
                </a:gradFill>
                <a:sym typeface="+mn-ea"/>
              </a:rPr>
              <a:t>Wave Propagation : Case Study of a Specific Wireless Channel</a:t>
            </a:r>
            <a:r>
              <a:rPr lang="en-US" altLang="en-US" sz="2800" dirty="0" smtClean="0">
                <a:gradFill>
                  <a:gsLst>
                    <a:gs pos="0">
                      <a:srgbClr val="007BD3"/>
                    </a:gs>
                    <a:gs pos="100000">
                      <a:srgbClr val="034373"/>
                    </a:gs>
                  </a:gsLst>
                  <a:lin scaled="0"/>
                </a:gradFill>
                <a:sym typeface="+mn-ea"/>
              </a:rPr>
              <a:t>.</a:t>
            </a:r>
          </a:p>
          <a:p>
            <a:pPr algn="l" eaLnBrk="1" hangingPunct="1">
              <a:buSzPct val="85000"/>
              <a:buFont typeface="Wingdings" panose="05000000000000000000" charset="0"/>
            </a:pPr>
            <a:r>
              <a:rPr lang="en-US" altLang="en-US" sz="2800">
                <a:sym typeface="+mn-ea"/>
              </a:rPr>
              <a:t>Problem Definition of Maritime 5G Radio Channel</a:t>
            </a:r>
            <a:r>
              <a:rPr lang="en-US" altLang="en-US" sz="2800" dirty="0" smtClean="0">
                <a:gradFill>
                  <a:gsLst>
                    <a:gs pos="0">
                      <a:srgbClr val="007BD3"/>
                    </a:gs>
                    <a:gs pos="100000">
                      <a:srgbClr val="034373"/>
                    </a:gs>
                  </a:gsLst>
                  <a:lin scaled="0"/>
                </a:gradFill>
                <a:sym typeface="+mn-ea"/>
              </a:rPr>
              <a:t>: Multipath Radio Signal FADING  at the 5G reception Terminal  </a:t>
            </a:r>
            <a:endParaRPr lang="en-US" altLang="en-US" sz="2800" dirty="0">
              <a:gradFill>
                <a:gsLst>
                  <a:gs pos="0">
                    <a:srgbClr val="007BD3"/>
                  </a:gs>
                  <a:gs pos="100000">
                    <a:srgbClr val="034373"/>
                  </a:gs>
                </a:gsLst>
                <a:lin scaled="0"/>
              </a:gradFill>
              <a:sym typeface="+mn-ea"/>
            </a:endParaRPr>
          </a:p>
          <a:p>
            <a:pPr marL="285750" indent="-285750" algn="l" eaLnBrk="1" hangingPunct="1">
              <a:buSzPct val="85000"/>
              <a:buFont typeface="Wingdings" panose="05000000000000000000" charset="0"/>
              <a:buChar char="Ø"/>
            </a:pPr>
            <a:r>
              <a:rPr lang="en-US" altLang="en-US" sz="2800" dirty="0">
                <a:solidFill>
                  <a:schemeClr val="bg1"/>
                </a:solidFill>
              </a:rPr>
              <a:t>Artificial Intelligence in 3GPP 5G-Advanced: A Survey</a:t>
            </a:r>
          </a:p>
          <a:p>
            <a:pPr algn="l" eaLnBrk="1" hangingPunct="1">
              <a:buSzPct val="85000"/>
              <a:buFont typeface="Wingdings" panose="05000000000000000000" charset="0"/>
            </a:pPr>
            <a:r>
              <a:rPr lang="en-US" altLang="en-US" sz="2800" dirty="0">
                <a:solidFill>
                  <a:schemeClr val="bg1"/>
                </a:solidFill>
              </a:rPr>
              <a:t>Problem Definition of Maritime 5G Radio Channel</a:t>
            </a:r>
          </a:p>
          <a:p>
            <a:pPr marL="285750" indent="-285750" algn="l" eaLnBrk="1" hangingPunct="1">
              <a:buSzPct val="85000"/>
              <a:buFont typeface="Wingdings" panose="05000000000000000000" charset="0"/>
              <a:buChar char="Ø"/>
            </a:pPr>
            <a:r>
              <a:rPr lang="en-US" altLang="en-US" sz="2800" dirty="0">
                <a:solidFill>
                  <a:schemeClr val="bg1"/>
                </a:solidFill>
                <a:sym typeface="+mn-ea"/>
              </a:rPr>
              <a:t>Webinar bProblem Definition of Maritime 5G Radio Channely R&amp;S : Towards an AI-native air interface in </a:t>
            </a:r>
            <a:r>
              <a:rPr lang="en-US" altLang="en-US" sz="2800" dirty="0" smtClean="0">
                <a:solidFill>
                  <a:schemeClr val="bg1"/>
                </a:solidFill>
                <a:sym typeface="+mn-ea"/>
              </a:rPr>
              <a:t>6G</a:t>
            </a:r>
          </a:p>
          <a:p>
            <a:pPr algn="l" eaLnBrk="1" hangingPunct="1">
              <a:buSzPct val="85000"/>
              <a:buFont typeface="Wingdings" panose="05000000000000000000" charset="0"/>
            </a:pPr>
            <a:endParaRPr lang="en-US" altLang="en-US" sz="2800" dirty="0">
              <a:solidFill>
                <a:schemeClr val="bg1"/>
              </a:solidFill>
              <a:sym typeface="+mn-ea"/>
            </a:endParaRPr>
          </a:p>
          <a:p>
            <a:pPr marL="457200" indent="-457200" algn="l" eaLnBrk="1" hangingPunct="1">
              <a:buSzPct val="85000"/>
              <a:buFont typeface="Wingdings" panose="05000000000000000000" charset="0"/>
              <a:buChar char="o"/>
            </a:pPr>
            <a:r>
              <a:rPr lang="en-US" altLang="en-US" sz="2800" dirty="0">
                <a:solidFill>
                  <a:schemeClr val="bg1"/>
                </a:solidFill>
              </a:rPr>
              <a:t>Summary and Conclusion</a:t>
            </a:r>
            <a:endParaRPr lang="en-US" sz="2800" dirty="0">
              <a:solidFill>
                <a:schemeClr val="bg1"/>
              </a:solidFill>
            </a:endParaRPr>
          </a:p>
        </p:txBody>
      </p:sp>
      <p:pic>
        <p:nvPicPr>
          <p:cNvPr id="4" name="Picture 3"/>
          <p:cNvPicPr>
            <a:picLocks noChangeAspect="1"/>
          </p:cNvPicPr>
          <p:nvPr/>
        </p:nvPicPr>
        <p:blipFill>
          <a:blip r:embed="rId2"/>
          <a:stretch>
            <a:fillRect/>
          </a:stretch>
        </p:blipFill>
        <p:spPr>
          <a:xfrm>
            <a:off x="2087245" y="3429000"/>
            <a:ext cx="8072755" cy="2863850"/>
          </a:xfrm>
          <a:prstGeom prst="rect">
            <a:avLst/>
          </a:prstGeom>
        </p:spPr>
      </p:pic>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TABLE_ENDDRAG_ORIGIN_RECT" val="437*281"/>
  <p:tag name="TABLE_ENDDRAG_RECT" val="251*218*437*281"/>
</p:tagLst>
</file>

<file path=ppt/tags/tag6.xml><?xml version="1.0" encoding="utf-8"?>
<p:tagLst xmlns:a="http://schemas.openxmlformats.org/drawingml/2006/main" xmlns:r="http://schemas.openxmlformats.org/officeDocument/2006/relationships" xmlns:p="http://schemas.openxmlformats.org/presentationml/2006/main">
  <p:tag name="TABLE_ENDDRAG_ORIGIN_RECT" val="861*481"/>
  <p:tag name="TABLE_ENDDRAG_RECT" val="58*58*861*481"/>
</p:tagLst>
</file>

<file path=ppt/tags/tag7.xml><?xml version="1.0" encoding="utf-8"?>
<p:tagLst xmlns:a="http://schemas.openxmlformats.org/drawingml/2006/main" xmlns:r="http://schemas.openxmlformats.org/officeDocument/2006/relationships" xmlns:p="http://schemas.openxmlformats.org/presentationml/2006/main">
  <p:tag name="TABLE_ENDDRAG_ORIGIN_RECT" val="898*389"/>
  <p:tag name="TABLE_ENDDRAG_RECT" val="24*139*898*389"/>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Equity</Template>
  <TotalTime>8</TotalTime>
  <Words>2877</Words>
  <Application>Microsoft Office PowerPoint</Application>
  <PresentationFormat>Widescreen</PresentationFormat>
  <Paragraphs>280</Paragraphs>
  <Slides>40</Slides>
  <Notes>3</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49" baseType="lpstr">
      <vt:lpstr>Arial</vt:lpstr>
      <vt:lpstr>Calibri</vt:lpstr>
      <vt:lpstr>Franklin Gothic Book</vt:lpstr>
      <vt:lpstr>Perpetua</vt:lpstr>
      <vt:lpstr>Times New Roman</vt:lpstr>
      <vt:lpstr>Wingdings</vt:lpstr>
      <vt:lpstr>Wingdings 2</vt:lpstr>
      <vt:lpstr>Equity</vt:lpstr>
      <vt:lpstr>Bitmap Image</vt:lpstr>
      <vt:lpstr>PowerPoint Presentation</vt:lpstr>
      <vt:lpstr>Today’s  CLASS : 5G USE CASE 2: ITEM 1 with ONE CELL  (Ultra Reliability using AI at Underserved Areas in Vessels/Boats ) </vt:lpstr>
      <vt:lpstr>PowerPoint Presentation</vt:lpstr>
      <vt:lpstr>Motivation </vt:lpstr>
      <vt:lpstr>Motivation </vt:lpstr>
      <vt:lpstr>Outline of Presentation of Previous Class </vt:lpstr>
      <vt:lpstr>Outline of Presentation</vt:lpstr>
      <vt:lpstr>Outline of Presentation</vt:lpstr>
      <vt:lpstr>Outline of Presentation</vt:lpstr>
      <vt:lpstr>Multipath DEMO using SYSTEMVUE software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 of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 of Presentation</vt:lpstr>
      <vt:lpstr>PowerPoint Presentation</vt:lpstr>
      <vt:lpstr>PowerPoint Presentation</vt:lpstr>
      <vt:lpstr>PowerPoint Presentation</vt:lpstr>
      <vt:lpstr>PowerPoint Presentation</vt:lpstr>
      <vt:lpstr>PowerPoint Presentation</vt:lpstr>
      <vt:lpstr>Outline of Presentation</vt:lpstr>
      <vt:lpstr>Research Contribution of R&amp;S and IIIT Kalyani work  ‘ Smart Island Project ’  </vt:lpstr>
      <vt:lpstr>NEXT CLASS : 5G USE CASE 2:   ITEM 2  with THREE CELLs (Service Continuity) and ITEM 3 with 5th  CELLS (Congestion Avoidance)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Leadership in workplace</dc:title>
  <dc:creator>Director [SMIT]</dc:creator>
  <cp:lastModifiedBy>HP</cp:lastModifiedBy>
  <cp:revision>3178</cp:revision>
  <dcterms:created xsi:type="dcterms:W3CDTF">2021-05-27T04:26:00Z</dcterms:created>
  <dcterms:modified xsi:type="dcterms:W3CDTF">2025-03-15T04:44:54Z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0x01010030B3B39089B46C419FA0B6DECB5E5832</vt:lpwstr>
  </property>
  <property fmtid="{D5CDD505-2E9C-101B-9397-08002B2CF9AE}" pid="3" name="ICV">
    <vt:lpwstr>ED7225B9666A4B8995D7B0A518CFA93A_13</vt:lpwstr>
  </property>
  <property fmtid="{D5CDD505-2E9C-101B-9397-08002B2CF9AE}" pid="4" name="KSOProductBuildVer">
    <vt:lpwstr>1033-12.2.0.20323</vt:lpwstr>
  </property>
</Properties>
</file>